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9" r:id="rId1"/>
  </p:sldMasterIdLst>
  <p:notesMasterIdLst>
    <p:notesMasterId r:id="rId32"/>
  </p:notesMasterIdLst>
  <p:handoutMasterIdLst>
    <p:handoutMasterId r:id="rId33"/>
  </p:handoutMasterIdLst>
  <p:sldIdLst>
    <p:sldId id="713" r:id="rId2"/>
    <p:sldId id="745" r:id="rId3"/>
    <p:sldId id="773" r:id="rId4"/>
    <p:sldId id="718" r:id="rId5"/>
    <p:sldId id="746" r:id="rId6"/>
    <p:sldId id="747" r:id="rId7"/>
    <p:sldId id="770" r:id="rId8"/>
    <p:sldId id="748" r:id="rId9"/>
    <p:sldId id="749" r:id="rId10"/>
    <p:sldId id="751" r:id="rId11"/>
    <p:sldId id="750" r:id="rId12"/>
    <p:sldId id="752" r:id="rId13"/>
    <p:sldId id="753" r:id="rId14"/>
    <p:sldId id="756" r:id="rId15"/>
    <p:sldId id="754" r:id="rId16"/>
    <p:sldId id="755" r:id="rId17"/>
    <p:sldId id="771" r:id="rId18"/>
    <p:sldId id="757" r:id="rId19"/>
    <p:sldId id="758" r:id="rId20"/>
    <p:sldId id="762" r:id="rId21"/>
    <p:sldId id="759" r:id="rId22"/>
    <p:sldId id="761" r:id="rId23"/>
    <p:sldId id="760" r:id="rId24"/>
    <p:sldId id="769" r:id="rId25"/>
    <p:sldId id="764" r:id="rId26"/>
    <p:sldId id="772" r:id="rId27"/>
    <p:sldId id="765" r:id="rId28"/>
    <p:sldId id="766" r:id="rId29"/>
    <p:sldId id="767" r:id="rId30"/>
    <p:sldId id="768" r:id="rId31"/>
  </p:sldIdLst>
  <p:sldSz cx="9144000" cy="5143500" type="screen16x9"/>
  <p:notesSz cx="6858000" cy="93138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3540F3E4-3A56-594D-A98C-62123F4F527F}">
          <p14:sldIdLst>
            <p14:sldId id="713"/>
            <p14:sldId id="745"/>
            <p14:sldId id="773"/>
            <p14:sldId id="718"/>
            <p14:sldId id="746"/>
            <p14:sldId id="747"/>
            <p14:sldId id="770"/>
            <p14:sldId id="748"/>
            <p14:sldId id="749"/>
            <p14:sldId id="751"/>
            <p14:sldId id="750"/>
            <p14:sldId id="752"/>
            <p14:sldId id="753"/>
            <p14:sldId id="756"/>
            <p14:sldId id="754"/>
            <p14:sldId id="755"/>
            <p14:sldId id="771"/>
            <p14:sldId id="757"/>
            <p14:sldId id="758"/>
            <p14:sldId id="762"/>
            <p14:sldId id="759"/>
            <p14:sldId id="761"/>
            <p14:sldId id="760"/>
            <p14:sldId id="769"/>
            <p14:sldId id="764"/>
            <p14:sldId id="772"/>
            <p14:sldId id="765"/>
            <p14:sldId id="766"/>
            <p14:sldId id="767"/>
            <p14:sldId id="7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/>
  <p:clrMru>
    <a:srgbClr val="FF40FF"/>
    <a:srgbClr val="BF5700"/>
    <a:srgbClr val="C6531F"/>
    <a:srgbClr val="C01338"/>
    <a:srgbClr val="C00000"/>
    <a:srgbClr val="79C82A"/>
    <a:srgbClr val="DE7E7A"/>
    <a:srgbClr val="D61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98" autoAdjust="0"/>
    <p:restoredTop sz="90884" autoAdjust="0"/>
  </p:normalViewPr>
  <p:slideViewPr>
    <p:cSldViewPr>
      <p:cViewPr varScale="1">
        <p:scale>
          <a:sx n="142" d="100"/>
          <a:sy n="142" d="100"/>
        </p:scale>
        <p:origin x="184" y="28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DF61BC03-C347-4B76-B102-C0B229770122}"/>
    <pc:docChg chg="modSld">
      <pc:chgData name="" userId="" providerId="" clId="Web-{DF61BC03-C347-4B76-B102-C0B229770122}" dt="2018-03-19T17:40:31.207" v="3"/>
      <pc:docMkLst>
        <pc:docMk/>
      </pc:docMkLst>
      <pc:sldChg chg="modSp">
        <pc:chgData name="" userId="" providerId="" clId="Web-{DF61BC03-C347-4B76-B102-C0B229770122}" dt="2018-03-19T17:40:31.207" v="3"/>
        <pc:sldMkLst>
          <pc:docMk/>
          <pc:sldMk cId="247584020" sldId="711"/>
        </pc:sldMkLst>
        <pc:spChg chg="mod">
          <ac:chgData name="" userId="" providerId="" clId="Web-{DF61BC03-C347-4B76-B102-C0B229770122}" dt="2018-03-19T17:40:31.207" v="3"/>
          <ac:spMkLst>
            <pc:docMk/>
            <pc:sldMk cId="247584020" sldId="711"/>
            <ac:spMk id="12" creationId="{00000000-0000-0000-0000-000000000000}"/>
          </ac:spMkLst>
        </pc:spChg>
      </pc:sldChg>
    </pc:docChg>
  </pc:docChgLst>
  <pc:docChgLst>
    <pc:chgData clId="Web-{6F3EA92A-6327-4760-B8BE-E7EAE48D3FC4}"/>
    <pc:docChg chg="modSld">
      <pc:chgData name="" userId="" providerId="" clId="Web-{6F3EA92A-6327-4760-B8BE-E7EAE48D3FC4}" dt="2018-03-19T17:41:55.319" v="2"/>
      <pc:docMkLst>
        <pc:docMk/>
      </pc:docMkLst>
      <pc:sldChg chg="modSp">
        <pc:chgData name="" userId="" providerId="" clId="Web-{6F3EA92A-6327-4760-B8BE-E7EAE48D3FC4}" dt="2018-03-19T17:41:55.319" v="2"/>
        <pc:sldMkLst>
          <pc:docMk/>
          <pc:sldMk cId="247584020" sldId="711"/>
        </pc:sldMkLst>
        <pc:spChg chg="mod">
          <ac:chgData name="" userId="" providerId="" clId="Web-{6F3EA92A-6327-4760-B8BE-E7EAE48D3FC4}" dt="2018-03-19T17:41:55.319" v="2"/>
          <ac:spMkLst>
            <pc:docMk/>
            <pc:sldMk cId="247584020" sldId="711"/>
            <ac:spMk id="12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656E67-8D26-7446-8198-90FFD76EF3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96F0D6-2B24-1248-9420-EC5D8DD810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39DF0-CB32-C04A-AB68-6D231979840E}" type="datetimeFigureOut">
              <a:rPr lang="en-US" smtClean="0"/>
              <a:t>2/9/22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A639BA-6660-B84E-BC10-494EA2ED35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47138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B0B57F-36B6-3A41-95FF-13989156BE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847138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3D350-5B36-824F-A090-9BE40A609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704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F6FD56A5-6355-4B13-B783-7CC5477550B3}" type="datetimeFigureOut">
              <a:rPr lang="en-US"/>
              <a:pPr>
                <a:defRPr/>
              </a:pPr>
              <a:t>2/9/22</a:t>
            </a:fld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7025" y="700088"/>
            <a:ext cx="6203950" cy="34909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24085"/>
            <a:ext cx="5486400" cy="419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6E074355-CE0D-4C68-A6CB-C364ED71B3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979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04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336DF-F192-5347-BB84-144E72033C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085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4950"/>
            <a:ext cx="8229600" cy="3429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80719-FBC3-2A44-8C57-BE16609118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501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F3F5E4-4474-8045-B4AC-4E930D4E59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158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8CD8A-16EF-AF4A-A4D7-89A96FE51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43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D26969-961F-FD4E-984A-5284F5B798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2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4D2F95-3DC0-2C45-86AE-4571CFD05A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708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71500"/>
            <a:ext cx="8229600" cy="781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04950"/>
            <a:ext cx="8229600" cy="342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92BB1-1BE6-3F42-902A-933886E162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3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7" r:id="rId5"/>
    <p:sldLayoutId id="2147483678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9.png"/><Relationship Id="rId7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33.png"/><Relationship Id="rId3" Type="http://schemas.openxmlformats.org/officeDocument/2006/relationships/image" Target="../media/image9.png"/><Relationship Id="rId7" Type="http://schemas.openxmlformats.org/officeDocument/2006/relationships/image" Target="../media/image44.png"/><Relationship Id="rId12" Type="http://schemas.openxmlformats.org/officeDocument/2006/relationships/image" Target="../media/image32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310.png"/><Relationship Id="rId5" Type="http://schemas.openxmlformats.org/officeDocument/2006/relationships/image" Target="../media/image42.png"/><Relationship Id="rId10" Type="http://schemas.openxmlformats.org/officeDocument/2006/relationships/image" Target="../media/image300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openxmlformats.org/officeDocument/2006/relationships/image" Target="../media/image510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image" Target="../media/image500.png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30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4" Type="http://schemas.openxmlformats.org/officeDocument/2006/relationships/image" Target="../media/image540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6.png"/><Relationship Id="rId3" Type="http://schemas.openxmlformats.org/officeDocument/2006/relationships/image" Target="../media/image510.png"/><Relationship Id="rId21" Type="http://schemas.openxmlformats.org/officeDocument/2006/relationships/image" Target="../media/image69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9.png"/><Relationship Id="rId2" Type="http://schemas.openxmlformats.org/officeDocument/2006/relationships/image" Target="../media/image500.png"/><Relationship Id="rId16" Type="http://schemas.openxmlformats.org/officeDocument/2006/relationships/image" Target="../media/image65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24" Type="http://schemas.openxmlformats.org/officeDocument/2006/relationships/image" Target="../media/image72.png"/><Relationship Id="rId5" Type="http://schemas.openxmlformats.org/officeDocument/2006/relationships/image" Target="../media/image530.png"/><Relationship Id="rId15" Type="http://schemas.openxmlformats.org/officeDocument/2006/relationships/image" Target="../media/image64.png"/><Relationship Id="rId23" Type="http://schemas.openxmlformats.org/officeDocument/2006/relationships/image" Target="../media/image71.png"/><Relationship Id="rId10" Type="http://schemas.openxmlformats.org/officeDocument/2006/relationships/image" Target="../media/image59.png"/><Relationship Id="rId19" Type="http://schemas.openxmlformats.org/officeDocument/2006/relationships/image" Target="../media/image67.png"/><Relationship Id="rId4" Type="http://schemas.openxmlformats.org/officeDocument/2006/relationships/image" Target="../media/image540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6.png"/><Relationship Id="rId26" Type="http://schemas.openxmlformats.org/officeDocument/2006/relationships/image" Target="../media/image75.png"/><Relationship Id="rId3" Type="http://schemas.openxmlformats.org/officeDocument/2006/relationships/image" Target="../media/image510.png"/><Relationship Id="rId21" Type="http://schemas.openxmlformats.org/officeDocument/2006/relationships/image" Target="../media/image69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9.png"/><Relationship Id="rId25" Type="http://schemas.openxmlformats.org/officeDocument/2006/relationships/image" Target="../media/image74.png"/><Relationship Id="rId2" Type="http://schemas.openxmlformats.org/officeDocument/2006/relationships/image" Target="../media/image500.png"/><Relationship Id="rId16" Type="http://schemas.openxmlformats.org/officeDocument/2006/relationships/image" Target="../media/image65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24" Type="http://schemas.openxmlformats.org/officeDocument/2006/relationships/image" Target="../media/image73.png"/><Relationship Id="rId5" Type="http://schemas.openxmlformats.org/officeDocument/2006/relationships/image" Target="../media/image530.png"/><Relationship Id="rId15" Type="http://schemas.openxmlformats.org/officeDocument/2006/relationships/image" Target="../media/image64.png"/><Relationship Id="rId23" Type="http://schemas.openxmlformats.org/officeDocument/2006/relationships/image" Target="../media/image71.png"/><Relationship Id="rId10" Type="http://schemas.openxmlformats.org/officeDocument/2006/relationships/image" Target="../media/image59.png"/><Relationship Id="rId19" Type="http://schemas.openxmlformats.org/officeDocument/2006/relationships/image" Target="../media/image67.png"/><Relationship Id="rId4" Type="http://schemas.openxmlformats.org/officeDocument/2006/relationships/image" Target="../media/image540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Relationship Id="rId22" Type="http://schemas.openxmlformats.org/officeDocument/2006/relationships/image" Target="../media/image70.png"/><Relationship Id="rId27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9"/>
          <p:cNvSpPr txBox="1">
            <a:spLocks/>
          </p:cNvSpPr>
          <p:nvPr/>
        </p:nvSpPr>
        <p:spPr>
          <a:xfrm>
            <a:off x="548640" y="4114800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050" b="0" i="0" cap="all" baseline="0" dirty="0">
                <a:latin typeface="Arial Black" charset="0"/>
              </a:rPr>
              <a:t>Marcel Goldschen-ohm</a:t>
            </a:r>
          </a:p>
          <a:p>
            <a:pPr fontAlgn="auto">
              <a:lnSpc>
                <a:spcPct val="30000"/>
              </a:lnSpc>
              <a:spcAft>
                <a:spcPts val="0"/>
              </a:spcAft>
            </a:pPr>
            <a:r>
              <a:rPr lang="en-US" sz="1050" dirty="0"/>
              <a:t>Assistant Professor in the Department of Neuroscience,</a:t>
            </a:r>
            <a:r>
              <a:rPr lang="en-US" sz="1050" baseline="0" dirty="0"/>
              <a:t> The University of Texas at Austin</a:t>
            </a:r>
            <a:endParaRPr lang="en-US" sz="1050" dirty="0"/>
          </a:p>
        </p:txBody>
      </p:sp>
      <p:sp>
        <p:nvSpPr>
          <p:cNvPr id="12" name="Text Placeholder 9"/>
          <p:cNvSpPr txBox="1">
            <a:spLocks/>
          </p:cNvSpPr>
          <p:nvPr/>
        </p:nvSpPr>
        <p:spPr>
          <a:xfrm>
            <a:off x="548640" y="45720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200" b="0" i="0" cap="all" baseline="0" dirty="0">
                <a:latin typeface="Arial Black" charset="0"/>
              </a:rPr>
              <a:t>Spring 2022</a:t>
            </a:r>
            <a:endParaRPr lang="en-US" sz="1200" b="0" dirty="0"/>
          </a:p>
        </p:txBody>
      </p:sp>
      <p:sp>
        <p:nvSpPr>
          <p:cNvPr id="13" name="Title Placeholder 7"/>
          <p:cNvSpPr txBox="1">
            <a:spLocks/>
          </p:cNvSpPr>
          <p:nvPr/>
        </p:nvSpPr>
        <p:spPr>
          <a:xfrm>
            <a:off x="502920" y="120015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random variables &amp; their probability distributions</a:t>
            </a:r>
          </a:p>
        </p:txBody>
      </p:sp>
      <p:sp>
        <p:nvSpPr>
          <p:cNvPr id="15" name="Text Placeholder 9"/>
          <p:cNvSpPr txBox="1">
            <a:spLocks/>
          </p:cNvSpPr>
          <p:nvPr/>
        </p:nvSpPr>
        <p:spPr>
          <a:xfrm>
            <a:off x="548640" y="33337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Programming and Data Analysis for Modern Neuroscience</a:t>
            </a:r>
          </a:p>
          <a:p>
            <a:pPr fontAlgn="auto">
              <a:spcAft>
                <a:spcPts val="0"/>
              </a:spcAft>
            </a:pPr>
            <a:r>
              <a:rPr lang="en-US" dirty="0"/>
              <a:t>NEU 365P/385L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699" y="320040"/>
            <a:ext cx="1877397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05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FFD2-938D-994E-9C7C-1595B8D43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vs. Probability Density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34A17-B164-D545-9B7D-A08D38C59D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10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68D2512-8962-874F-A842-0197E516F981}"/>
              </a:ext>
            </a:extLst>
          </p:cNvPr>
          <p:cNvGrpSpPr/>
          <p:nvPr/>
        </p:nvGrpSpPr>
        <p:grpSpPr>
          <a:xfrm>
            <a:off x="849833" y="1458074"/>
            <a:ext cx="2983023" cy="2065858"/>
            <a:chOff x="849833" y="1782507"/>
            <a:chExt cx="2983023" cy="206585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45B753-61C6-CD4C-9C8F-E440A211B6F4}"/>
                </a:ext>
              </a:extLst>
            </p:cNvPr>
            <p:cNvSpPr txBox="1"/>
            <p:nvPr/>
          </p:nvSpPr>
          <p:spPr>
            <a:xfrm rot="16200000">
              <a:off x="449082" y="252178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Probability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C320F6D-24F4-1C4E-BB38-4586ED970553}"/>
                </a:ext>
              </a:extLst>
            </p:cNvPr>
            <p:cNvGrpSpPr/>
            <p:nvPr/>
          </p:nvGrpSpPr>
          <p:grpSpPr>
            <a:xfrm>
              <a:off x="1282366" y="1782507"/>
              <a:ext cx="2550490" cy="1727304"/>
              <a:chOff x="770016" y="1782506"/>
              <a:chExt cx="3380674" cy="2289541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3E5BD12-D538-E94B-99FE-1EDBF9E10E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398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E6D1857-178A-4646-947A-7BB279BA0591}"/>
                  </a:ext>
                </a:extLst>
              </p:cNvPr>
              <p:cNvSpPr/>
              <p:nvPr/>
            </p:nvSpPr>
            <p:spPr>
              <a:xfrm>
                <a:off x="1123745" y="3265323"/>
                <a:ext cx="410310" cy="80672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6BB5CE7-EA6D-5D44-A5DE-BBC58D3012BB}"/>
                  </a:ext>
                </a:extLst>
              </p:cNvPr>
              <p:cNvSpPr/>
              <p:nvPr/>
            </p:nvSpPr>
            <p:spPr>
              <a:xfrm>
                <a:off x="1850856" y="1901553"/>
                <a:ext cx="410310" cy="217049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030379-7EE7-6C48-B4A4-AC7EB8DADD0A}"/>
                  </a:ext>
                </a:extLst>
              </p:cNvPr>
              <p:cNvSpPr/>
              <p:nvPr/>
            </p:nvSpPr>
            <p:spPr>
              <a:xfrm>
                <a:off x="2600196" y="3945538"/>
                <a:ext cx="410310" cy="12650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F52417F-9878-9343-81A2-1B0186C59CDD}"/>
                  </a:ext>
                </a:extLst>
              </p:cNvPr>
              <p:cNvSpPr/>
              <p:nvPr/>
            </p:nvSpPr>
            <p:spPr>
              <a:xfrm>
                <a:off x="3284824" y="2586101"/>
                <a:ext cx="410310" cy="148594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EA3BEAC8-8D08-AF43-8572-1A20FD40E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016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355CBD-1AA6-D44F-9FF9-58F7F078E968}"/>
                </a:ext>
              </a:extLst>
            </p:cNvPr>
            <p:cNvSpPr txBox="1"/>
            <p:nvPr/>
          </p:nvSpPr>
          <p:spPr>
            <a:xfrm>
              <a:off x="1415305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0607AC-C607-9640-B6DC-9549A2F41A57}"/>
                </a:ext>
              </a:extLst>
            </p:cNvPr>
            <p:cNvSpPr txBox="1"/>
            <p:nvPr/>
          </p:nvSpPr>
          <p:spPr>
            <a:xfrm>
              <a:off x="1961609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X=B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C773BA-EDF3-6140-90CF-421D3A3B34E9}"/>
                </a:ext>
              </a:extLst>
            </p:cNvPr>
            <p:cNvSpPr txBox="1"/>
            <p:nvPr/>
          </p:nvSpPr>
          <p:spPr>
            <a:xfrm>
              <a:off x="252357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X=C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DB88BD-2BC0-E647-8E28-EDBED9A09608}"/>
                </a:ext>
              </a:extLst>
            </p:cNvPr>
            <p:cNvSpPr txBox="1"/>
            <p:nvPr/>
          </p:nvSpPr>
          <p:spPr>
            <a:xfrm>
              <a:off x="303822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X=D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B2BBFB66-E26B-BA44-8E67-C8F7B250F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982" y="1528358"/>
            <a:ext cx="2412652" cy="163078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598A73-FD63-3847-8995-7D857EA7906C}"/>
              </a:ext>
            </a:extLst>
          </p:cNvPr>
          <p:cNvCxnSpPr>
            <a:cxnSpLocks/>
          </p:cNvCxnSpPr>
          <p:nvPr/>
        </p:nvCxnSpPr>
        <p:spPr>
          <a:xfrm flipV="1">
            <a:off x="5422667" y="1458074"/>
            <a:ext cx="0" cy="17273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4C35073-DB7D-4947-95A7-E6B4A2B8312F}"/>
              </a:ext>
            </a:extLst>
          </p:cNvPr>
          <p:cNvCxnSpPr>
            <a:cxnSpLocks/>
          </p:cNvCxnSpPr>
          <p:nvPr/>
        </p:nvCxnSpPr>
        <p:spPr>
          <a:xfrm>
            <a:off x="5415589" y="3185378"/>
            <a:ext cx="255049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AC31198-A4EC-BB46-B115-D6BAD658EA97}"/>
              </a:ext>
            </a:extLst>
          </p:cNvPr>
          <p:cNvSpPr txBox="1"/>
          <p:nvPr/>
        </p:nvSpPr>
        <p:spPr>
          <a:xfrm rot="16200000">
            <a:off x="4044657" y="2029338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Probability Density </a:t>
            </a:r>
          </a:p>
          <a:p>
            <a:pPr algn="ctr"/>
            <a:r>
              <a:rPr lang="en-US" sz="1600" dirty="0"/>
              <a:t>Function (</a:t>
            </a:r>
            <a:r>
              <a:rPr lang="en-US" sz="1600" b="1" dirty="0"/>
              <a:t>PDF</a:t>
            </a:r>
            <a:r>
              <a:rPr lang="en-US" sz="1600" dirty="0"/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D5393A-1EC5-AF42-BCBE-0BE5077FCDC2}"/>
              </a:ext>
            </a:extLst>
          </p:cNvPr>
          <p:cNvSpPr txBox="1"/>
          <p:nvPr/>
        </p:nvSpPr>
        <p:spPr>
          <a:xfrm>
            <a:off x="6019800" y="3185378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X=a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EDC3D89-8223-F649-A2E3-3CE88F058A58}"/>
                  </a:ext>
                </a:extLst>
              </p:cNvPr>
              <p:cNvSpPr txBox="1"/>
              <p:nvPr/>
            </p:nvSpPr>
            <p:spPr>
              <a:xfrm>
                <a:off x="2012397" y="4141819"/>
                <a:ext cx="10904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EDC3D89-8223-F649-A2E3-3CE88F058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397" y="4141819"/>
                <a:ext cx="1090427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E9DCEF6-56E1-D641-BB2B-089993AC64D0}"/>
              </a:ext>
            </a:extLst>
          </p:cNvPr>
          <p:cNvCxnSpPr>
            <a:cxnSpLocks/>
            <a:endCxn id="9" idx="0"/>
          </p:cNvCxnSpPr>
          <p:nvPr/>
        </p:nvCxnSpPr>
        <p:spPr>
          <a:xfrm flipV="1">
            <a:off x="1289444" y="1547887"/>
            <a:ext cx="963119" cy="36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897D4EB-8407-7F4B-8AC6-6F1C4457D9A0}"/>
              </a:ext>
            </a:extLst>
          </p:cNvPr>
          <p:cNvCxnSpPr>
            <a:cxnSpLocks/>
            <a:stCxn id="9" idx="0"/>
            <a:endCxn id="27" idx="0"/>
          </p:cNvCxnSpPr>
          <p:nvPr/>
        </p:nvCxnSpPr>
        <p:spPr>
          <a:xfrm flipH="1">
            <a:off x="2250310" y="1547887"/>
            <a:ext cx="2253" cy="163749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4BCC3B-7FBC-944C-A3F1-66FA764BE7E0}"/>
                  </a:ext>
                </a:extLst>
              </p:cNvPr>
              <p:cNvSpPr txBox="1"/>
              <p:nvPr/>
            </p:nvSpPr>
            <p:spPr>
              <a:xfrm>
                <a:off x="5985128" y="4141819"/>
                <a:ext cx="14114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4BCC3B-7FBC-944C-A3F1-66FA764BE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128" y="4141819"/>
                <a:ext cx="1411412" cy="338554"/>
              </a:xfrm>
              <a:prstGeom prst="rect">
                <a:avLst/>
              </a:prstGeom>
              <a:blipFill>
                <a:blip r:embed="rId4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0FEC8E5-A242-E347-BB7A-CF695B67C37B}"/>
              </a:ext>
            </a:extLst>
          </p:cNvPr>
          <p:cNvCxnSpPr>
            <a:cxnSpLocks/>
          </p:cNvCxnSpPr>
          <p:nvPr/>
        </p:nvCxnSpPr>
        <p:spPr>
          <a:xfrm>
            <a:off x="6322347" y="1885950"/>
            <a:ext cx="1" cy="129942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FABC1C9-01A8-814D-9A5E-04DE09C573FB}"/>
              </a:ext>
            </a:extLst>
          </p:cNvPr>
          <p:cNvCxnSpPr>
            <a:cxnSpLocks/>
          </p:cNvCxnSpPr>
          <p:nvPr/>
        </p:nvCxnSpPr>
        <p:spPr>
          <a:xfrm>
            <a:off x="5404105" y="1885950"/>
            <a:ext cx="916792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75E5D5E-9865-AA4B-A5C0-FDDA091E5565}"/>
                  </a:ext>
                </a:extLst>
              </p:cNvPr>
              <p:cNvSpPr txBox="1"/>
              <p:nvPr/>
            </p:nvSpPr>
            <p:spPr>
              <a:xfrm>
                <a:off x="6019800" y="4536183"/>
                <a:ext cx="128811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𝑝𝑑𝑓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75E5D5E-9865-AA4B-A5C0-FDDA091E5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4536183"/>
                <a:ext cx="1288110" cy="338554"/>
              </a:xfrm>
              <a:prstGeom prst="rect">
                <a:avLst/>
              </a:prstGeom>
              <a:blipFill>
                <a:blip r:embed="rId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73CD78BF-15B4-614E-99E9-77867CCB75C5}"/>
              </a:ext>
            </a:extLst>
          </p:cNvPr>
          <p:cNvGrpSpPr/>
          <p:nvPr/>
        </p:nvGrpSpPr>
        <p:grpSpPr>
          <a:xfrm>
            <a:off x="5963051" y="4075911"/>
            <a:ext cx="1233932" cy="390075"/>
            <a:chOff x="6005068" y="4068479"/>
            <a:chExt cx="1233932" cy="486384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949CC6E-E43F-3B4D-9240-B3DC6A0E5C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5557" y="4095750"/>
              <a:ext cx="1233443" cy="459113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8F2969C-CB53-8A40-9D9E-42884E4DCD8E}"/>
                </a:ext>
              </a:extLst>
            </p:cNvPr>
            <p:cNvCxnSpPr>
              <a:cxnSpLocks/>
            </p:cNvCxnSpPr>
            <p:nvPr/>
          </p:nvCxnSpPr>
          <p:spPr>
            <a:xfrm>
              <a:off x="6005068" y="4068479"/>
              <a:ext cx="1233443" cy="459113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2C207C3-6840-C24F-97A5-87CA9D01E563}"/>
              </a:ext>
            </a:extLst>
          </p:cNvPr>
          <p:cNvSpPr txBox="1"/>
          <p:nvPr/>
        </p:nvSpPr>
        <p:spPr>
          <a:xfrm>
            <a:off x="7418128" y="3925247"/>
            <a:ext cx="1233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Does NOT exist!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267D582-B674-EE45-93B2-F152E1873287}"/>
              </a:ext>
            </a:extLst>
          </p:cNvPr>
          <p:cNvSpPr/>
          <p:nvPr/>
        </p:nvSpPr>
        <p:spPr>
          <a:xfrm>
            <a:off x="5862501" y="4510022"/>
            <a:ext cx="1606830" cy="426139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20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FFD2-938D-994E-9C7C-1595B8D43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vs. Probability Density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34A17-B164-D545-9B7D-A08D38C59D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11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68D2512-8962-874F-A842-0197E516F981}"/>
              </a:ext>
            </a:extLst>
          </p:cNvPr>
          <p:cNvGrpSpPr/>
          <p:nvPr/>
        </p:nvGrpSpPr>
        <p:grpSpPr>
          <a:xfrm>
            <a:off x="849833" y="1458074"/>
            <a:ext cx="2983023" cy="2065858"/>
            <a:chOff x="849833" y="1782507"/>
            <a:chExt cx="2983023" cy="206585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45B753-61C6-CD4C-9C8F-E440A211B6F4}"/>
                </a:ext>
              </a:extLst>
            </p:cNvPr>
            <p:cNvSpPr txBox="1"/>
            <p:nvPr/>
          </p:nvSpPr>
          <p:spPr>
            <a:xfrm rot="16200000">
              <a:off x="449082" y="252178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Probability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C320F6D-24F4-1C4E-BB38-4586ED970553}"/>
                </a:ext>
              </a:extLst>
            </p:cNvPr>
            <p:cNvGrpSpPr/>
            <p:nvPr/>
          </p:nvGrpSpPr>
          <p:grpSpPr>
            <a:xfrm>
              <a:off x="1282366" y="1782507"/>
              <a:ext cx="2550490" cy="1727304"/>
              <a:chOff x="770016" y="1782506"/>
              <a:chExt cx="3380674" cy="2289541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3E5BD12-D538-E94B-99FE-1EDBF9E10E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398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E6D1857-178A-4646-947A-7BB279BA0591}"/>
                  </a:ext>
                </a:extLst>
              </p:cNvPr>
              <p:cNvSpPr/>
              <p:nvPr/>
            </p:nvSpPr>
            <p:spPr>
              <a:xfrm>
                <a:off x="1123745" y="3265323"/>
                <a:ext cx="410310" cy="80672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6BB5CE7-EA6D-5D44-A5DE-BBC58D3012BB}"/>
                  </a:ext>
                </a:extLst>
              </p:cNvPr>
              <p:cNvSpPr/>
              <p:nvPr/>
            </p:nvSpPr>
            <p:spPr>
              <a:xfrm>
                <a:off x="1850856" y="1901553"/>
                <a:ext cx="410310" cy="217049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030379-7EE7-6C48-B4A4-AC7EB8DADD0A}"/>
                  </a:ext>
                </a:extLst>
              </p:cNvPr>
              <p:cNvSpPr/>
              <p:nvPr/>
            </p:nvSpPr>
            <p:spPr>
              <a:xfrm>
                <a:off x="2600196" y="3945538"/>
                <a:ext cx="410310" cy="12650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F52417F-9878-9343-81A2-1B0186C59CDD}"/>
                  </a:ext>
                </a:extLst>
              </p:cNvPr>
              <p:cNvSpPr/>
              <p:nvPr/>
            </p:nvSpPr>
            <p:spPr>
              <a:xfrm>
                <a:off x="3284824" y="2586101"/>
                <a:ext cx="410310" cy="148594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EA3BEAC8-8D08-AF43-8572-1A20FD40E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016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355CBD-1AA6-D44F-9FF9-58F7F078E968}"/>
                </a:ext>
              </a:extLst>
            </p:cNvPr>
            <p:cNvSpPr txBox="1"/>
            <p:nvPr/>
          </p:nvSpPr>
          <p:spPr>
            <a:xfrm>
              <a:off x="1415305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0607AC-C607-9640-B6DC-9549A2F41A57}"/>
                </a:ext>
              </a:extLst>
            </p:cNvPr>
            <p:cNvSpPr txBox="1"/>
            <p:nvPr/>
          </p:nvSpPr>
          <p:spPr>
            <a:xfrm>
              <a:off x="1961609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X=B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C773BA-EDF3-6140-90CF-421D3A3B34E9}"/>
                </a:ext>
              </a:extLst>
            </p:cNvPr>
            <p:cNvSpPr txBox="1"/>
            <p:nvPr/>
          </p:nvSpPr>
          <p:spPr>
            <a:xfrm>
              <a:off x="252357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X=C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DB88BD-2BC0-E647-8E28-EDBED9A09608}"/>
                </a:ext>
              </a:extLst>
            </p:cNvPr>
            <p:cNvSpPr txBox="1"/>
            <p:nvPr/>
          </p:nvSpPr>
          <p:spPr>
            <a:xfrm>
              <a:off x="303822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X=D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8B0BCB9-EE57-AF47-95AB-9BDEA862CC8D}"/>
              </a:ext>
            </a:extLst>
          </p:cNvPr>
          <p:cNvGrpSpPr/>
          <p:nvPr/>
        </p:nvGrpSpPr>
        <p:grpSpPr>
          <a:xfrm>
            <a:off x="5415589" y="1458074"/>
            <a:ext cx="2550490" cy="1727304"/>
            <a:chOff x="5415589" y="1458074"/>
            <a:chExt cx="2550490" cy="172730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2BBFB66-E26B-BA44-8E67-C8F7B250F0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48982" y="1528358"/>
              <a:ext cx="2412652" cy="1630783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27508B1-C8E7-D945-A8A2-FBF6F2AD2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48982" y="1547887"/>
              <a:ext cx="2405571" cy="1611254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3598A73-FD63-3847-8995-7D857EA790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2667" y="1458074"/>
              <a:ext cx="0" cy="17273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4C35073-DB7D-4947-95A7-E6B4A2B8312F}"/>
                </a:ext>
              </a:extLst>
            </p:cNvPr>
            <p:cNvCxnSpPr>
              <a:cxnSpLocks/>
            </p:cNvCxnSpPr>
            <p:nvPr/>
          </p:nvCxnSpPr>
          <p:spPr>
            <a:xfrm>
              <a:off x="5415589" y="3185378"/>
              <a:ext cx="255049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AC31198-A4EC-BB46-B115-D6BAD658EA97}"/>
              </a:ext>
            </a:extLst>
          </p:cNvPr>
          <p:cNvSpPr txBox="1"/>
          <p:nvPr/>
        </p:nvSpPr>
        <p:spPr>
          <a:xfrm rot="16200000">
            <a:off x="4044657" y="2029338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Probability Density </a:t>
            </a:r>
          </a:p>
          <a:p>
            <a:pPr algn="ctr"/>
            <a:r>
              <a:rPr lang="en-US" sz="1600" dirty="0"/>
              <a:t>Function (</a:t>
            </a:r>
            <a:r>
              <a:rPr lang="en-US" sz="1600" b="1" dirty="0"/>
              <a:t>PDF</a:t>
            </a:r>
            <a:r>
              <a:rPr lang="en-US" sz="1600" dirty="0"/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D5393A-1EC5-AF42-BCBE-0BE5077FCDC2}"/>
              </a:ext>
            </a:extLst>
          </p:cNvPr>
          <p:cNvSpPr txBox="1"/>
          <p:nvPr/>
        </p:nvSpPr>
        <p:spPr>
          <a:xfrm>
            <a:off x="6019800" y="3185378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X=a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EDC3D89-8223-F649-A2E3-3CE88F058A58}"/>
                  </a:ext>
                </a:extLst>
              </p:cNvPr>
              <p:cNvSpPr txBox="1"/>
              <p:nvPr/>
            </p:nvSpPr>
            <p:spPr>
              <a:xfrm>
                <a:off x="2012397" y="4141819"/>
                <a:ext cx="10904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EDC3D89-8223-F649-A2E3-3CE88F058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397" y="4141819"/>
                <a:ext cx="1090427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8EE2346-5305-D240-9304-49FD297B038B}"/>
                  </a:ext>
                </a:extLst>
              </p:cNvPr>
              <p:cNvSpPr txBox="1"/>
              <p:nvPr/>
            </p:nvSpPr>
            <p:spPr>
              <a:xfrm>
                <a:off x="5291380" y="3890387"/>
                <a:ext cx="2798908" cy="8392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𝑝𝑑𝑓</m:t>
                          </m:r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8EE2346-5305-D240-9304-49FD297B03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380" y="3890387"/>
                <a:ext cx="2798908" cy="839269"/>
              </a:xfrm>
              <a:prstGeom prst="rect">
                <a:avLst/>
              </a:prstGeom>
              <a:blipFill>
                <a:blip r:embed="rId5"/>
                <a:stretch>
                  <a:fillRect t="-101493" b="-156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07C115C7-E137-674D-A5BD-7FEF952B466D}"/>
              </a:ext>
            </a:extLst>
          </p:cNvPr>
          <p:cNvSpPr txBox="1"/>
          <p:nvPr/>
        </p:nvSpPr>
        <p:spPr>
          <a:xfrm>
            <a:off x="6988840" y="3185378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X=b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64A252D-7AA2-A043-AFC7-873525789648}"/>
              </a:ext>
            </a:extLst>
          </p:cNvPr>
          <p:cNvCxnSpPr>
            <a:cxnSpLocks/>
          </p:cNvCxnSpPr>
          <p:nvPr/>
        </p:nvCxnSpPr>
        <p:spPr>
          <a:xfrm flipV="1">
            <a:off x="1289444" y="1547887"/>
            <a:ext cx="963119" cy="36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F446DCB-FC39-A443-801B-BE5F268F0CDA}"/>
              </a:ext>
            </a:extLst>
          </p:cNvPr>
          <p:cNvCxnSpPr>
            <a:cxnSpLocks/>
          </p:cNvCxnSpPr>
          <p:nvPr/>
        </p:nvCxnSpPr>
        <p:spPr>
          <a:xfrm flipH="1">
            <a:off x="2250310" y="1547887"/>
            <a:ext cx="2253" cy="163749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024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1C234-3227-EC45-B28F-12687A606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Cumulative Density Function (CDF)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700867-DD78-0848-BC79-9B7301916D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4AF394-62F7-5E44-BF82-11E6590644FA}"/>
              </a:ext>
            </a:extLst>
          </p:cNvPr>
          <p:cNvGrpSpPr/>
          <p:nvPr/>
        </p:nvGrpSpPr>
        <p:grpSpPr>
          <a:xfrm>
            <a:off x="1905000" y="1352550"/>
            <a:ext cx="5334000" cy="3667126"/>
            <a:chOff x="2579511" y="1657703"/>
            <a:chExt cx="7032978" cy="483517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38947DD-7839-994C-AAC8-824FF06CC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79511" y="1657703"/>
              <a:ext cx="7032978" cy="4835172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632583D-ADCB-B441-9D7B-1E63813AF723}"/>
                </a:ext>
              </a:extLst>
            </p:cNvPr>
            <p:cNvCxnSpPr/>
            <p:nvPr/>
          </p:nvCxnSpPr>
          <p:spPr>
            <a:xfrm>
              <a:off x="8139289" y="1896533"/>
              <a:ext cx="0" cy="380435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404A678-0588-734E-820D-3A9C457370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94134" y="3668889"/>
              <a:ext cx="79022" cy="327377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D8C6F0-40F1-644D-BF74-5ACD1611159E}"/>
                </a:ext>
              </a:extLst>
            </p:cNvPr>
            <p:cNvCxnSpPr/>
            <p:nvPr/>
          </p:nvCxnSpPr>
          <p:spPr>
            <a:xfrm flipV="1">
              <a:off x="8545689" y="2562578"/>
              <a:ext cx="0" cy="313831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5727C50-2CBE-6648-83AD-D90742BD3E20}"/>
                </a:ext>
              </a:extLst>
            </p:cNvPr>
            <p:cNvCxnSpPr>
              <a:cxnSpLocks/>
            </p:cNvCxnSpPr>
            <p:nvPr/>
          </p:nvCxnSpPr>
          <p:spPr>
            <a:xfrm>
              <a:off x="6908800" y="2562578"/>
              <a:ext cx="1636889" cy="1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B18AE87-CF21-F748-B593-1258CB51AD99}"/>
                </a:ext>
              </a:extLst>
            </p:cNvPr>
            <p:cNvCxnSpPr>
              <a:cxnSpLocks/>
            </p:cNvCxnSpPr>
            <p:nvPr/>
          </p:nvCxnSpPr>
          <p:spPr>
            <a:xfrm>
              <a:off x="5794587" y="2562578"/>
              <a:ext cx="1080348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43C4F0B-6236-8141-8EAD-147049B403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86402" y="2562578"/>
              <a:ext cx="1108185" cy="1330274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4121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1C234-3227-EC45-B28F-12687A606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Survival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700867-DD78-0848-BC79-9B7301916D2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4AF394-62F7-5E44-BF82-11E6590644FA}"/>
              </a:ext>
            </a:extLst>
          </p:cNvPr>
          <p:cNvGrpSpPr/>
          <p:nvPr/>
        </p:nvGrpSpPr>
        <p:grpSpPr>
          <a:xfrm>
            <a:off x="1905000" y="1352550"/>
            <a:ext cx="5334000" cy="3667126"/>
            <a:chOff x="2579511" y="1657703"/>
            <a:chExt cx="7032978" cy="483517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38947DD-7839-994C-AAC8-824FF06CC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79511" y="1657703"/>
              <a:ext cx="7032978" cy="4835172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632583D-ADCB-B441-9D7B-1E63813AF723}"/>
                </a:ext>
              </a:extLst>
            </p:cNvPr>
            <p:cNvCxnSpPr/>
            <p:nvPr/>
          </p:nvCxnSpPr>
          <p:spPr>
            <a:xfrm>
              <a:off x="8139289" y="1896533"/>
              <a:ext cx="0" cy="380435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404A678-0588-734E-820D-3A9C457370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94134" y="3668889"/>
              <a:ext cx="79022" cy="327377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AD8C6F0-40F1-644D-BF74-5ACD1611159E}"/>
                </a:ext>
              </a:extLst>
            </p:cNvPr>
            <p:cNvCxnSpPr/>
            <p:nvPr/>
          </p:nvCxnSpPr>
          <p:spPr>
            <a:xfrm flipV="1">
              <a:off x="8545689" y="2562578"/>
              <a:ext cx="0" cy="313831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5727C50-2CBE-6648-83AD-D90742BD3E20}"/>
                </a:ext>
              </a:extLst>
            </p:cNvPr>
            <p:cNvCxnSpPr>
              <a:cxnSpLocks/>
            </p:cNvCxnSpPr>
            <p:nvPr/>
          </p:nvCxnSpPr>
          <p:spPr>
            <a:xfrm>
              <a:off x="6908800" y="2562578"/>
              <a:ext cx="1636889" cy="1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B18AE87-CF21-F748-B593-1258CB51AD99}"/>
                </a:ext>
              </a:extLst>
            </p:cNvPr>
            <p:cNvCxnSpPr>
              <a:cxnSpLocks/>
            </p:cNvCxnSpPr>
            <p:nvPr/>
          </p:nvCxnSpPr>
          <p:spPr>
            <a:xfrm>
              <a:off x="5794587" y="2562578"/>
              <a:ext cx="1080348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43C4F0B-6236-8141-8EAD-147049B403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86402" y="2562578"/>
              <a:ext cx="1108185" cy="1330274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6A53521-9081-284E-A346-7151D44BFBB9}"/>
              </a:ext>
            </a:extLst>
          </p:cNvPr>
          <p:cNvSpPr txBox="1"/>
          <p:nvPr/>
        </p:nvSpPr>
        <p:spPr>
          <a:xfrm>
            <a:off x="6553357" y="1614127"/>
            <a:ext cx="1003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SF(x=1)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4B81C14-00A3-B24D-9CB3-299FCE9DF915}"/>
              </a:ext>
            </a:extLst>
          </p:cNvPr>
          <p:cNvCxnSpPr>
            <a:cxnSpLocks/>
          </p:cNvCxnSpPr>
          <p:nvPr/>
        </p:nvCxnSpPr>
        <p:spPr>
          <a:xfrm flipH="1">
            <a:off x="4038601" y="1783404"/>
            <a:ext cx="2268135" cy="2464746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Brace 15">
            <a:extLst>
              <a:ext uri="{FF2B5EF4-FFF2-40B4-BE49-F238E27FC236}">
                <a16:creationId xmlns:a16="http://schemas.microsoft.com/office/drawing/2014/main" id="{0FCF8C7D-0F83-8844-86B3-E2F0AE69AA65}"/>
              </a:ext>
            </a:extLst>
          </p:cNvPr>
          <p:cNvSpPr/>
          <p:nvPr/>
        </p:nvSpPr>
        <p:spPr>
          <a:xfrm>
            <a:off x="6429911" y="2038840"/>
            <a:ext cx="123174" cy="2380172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C1F0619F-19C5-1841-B49E-97A9E39ADF60}"/>
              </a:ext>
            </a:extLst>
          </p:cNvPr>
          <p:cNvSpPr/>
          <p:nvPr/>
        </p:nvSpPr>
        <p:spPr>
          <a:xfrm>
            <a:off x="6429909" y="1554671"/>
            <a:ext cx="123165" cy="457466"/>
          </a:xfrm>
          <a:prstGeom prst="rightBrac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D8816A-12F6-5D4C-9EA8-82BAB93D58A2}"/>
              </a:ext>
            </a:extLst>
          </p:cNvPr>
          <p:cNvSpPr txBox="1"/>
          <p:nvPr/>
        </p:nvSpPr>
        <p:spPr>
          <a:xfrm>
            <a:off x="6553074" y="3059645"/>
            <a:ext cx="1074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CDF(x=1)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287E4AF-0142-084E-8A32-126A09C520AF}"/>
              </a:ext>
            </a:extLst>
          </p:cNvPr>
          <p:cNvCxnSpPr>
            <a:cxnSpLocks/>
          </p:cNvCxnSpPr>
          <p:nvPr/>
        </p:nvCxnSpPr>
        <p:spPr>
          <a:xfrm>
            <a:off x="5188449" y="1559236"/>
            <a:ext cx="1241461" cy="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17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FFD2-938D-994E-9C7C-1595B8D43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common measures of distributions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4A83A7-4275-5149-B044-7966BBA05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mean</a:t>
            </a:r>
          </a:p>
          <a:p>
            <a:r>
              <a:rPr lang="en-US" dirty="0">
                <a:solidFill>
                  <a:srgbClr val="C00000"/>
                </a:solidFill>
              </a:rPr>
              <a:t>variance (standard deviation)</a:t>
            </a:r>
          </a:p>
          <a:p>
            <a:r>
              <a:rPr lang="en-US" dirty="0"/>
              <a:t>median</a:t>
            </a:r>
          </a:p>
          <a:p>
            <a:r>
              <a:rPr lang="en-US" dirty="0"/>
              <a:t>mode</a:t>
            </a:r>
          </a:p>
          <a:p>
            <a:r>
              <a:rPr lang="en-US" dirty="0"/>
              <a:t>skewness</a:t>
            </a:r>
          </a:p>
          <a:p>
            <a:r>
              <a:rPr lang="en-US" dirty="0"/>
              <a:t>kurtosis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34A17-B164-D545-9B7D-A08D38C59D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240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F4FFD2-938D-994E-9C7C-1595B8D4305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Mean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F4FFD2-938D-994E-9C7C-1595B8D430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52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34A17-B164-D545-9B7D-A08D38C59D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15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68D2512-8962-874F-A842-0197E516F981}"/>
              </a:ext>
            </a:extLst>
          </p:cNvPr>
          <p:cNvGrpSpPr/>
          <p:nvPr/>
        </p:nvGrpSpPr>
        <p:grpSpPr>
          <a:xfrm>
            <a:off x="849833" y="1458074"/>
            <a:ext cx="2983023" cy="2065858"/>
            <a:chOff x="849833" y="1782507"/>
            <a:chExt cx="2983023" cy="206585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45B753-61C6-CD4C-9C8F-E440A211B6F4}"/>
                </a:ext>
              </a:extLst>
            </p:cNvPr>
            <p:cNvSpPr txBox="1"/>
            <p:nvPr/>
          </p:nvSpPr>
          <p:spPr>
            <a:xfrm rot="16200000">
              <a:off x="449082" y="252178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Probability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C320F6D-24F4-1C4E-BB38-4586ED970553}"/>
                </a:ext>
              </a:extLst>
            </p:cNvPr>
            <p:cNvGrpSpPr/>
            <p:nvPr/>
          </p:nvGrpSpPr>
          <p:grpSpPr>
            <a:xfrm>
              <a:off x="1282366" y="1782507"/>
              <a:ext cx="2550490" cy="1727304"/>
              <a:chOff x="770016" y="1782506"/>
              <a:chExt cx="3380674" cy="2289541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3E5BD12-D538-E94B-99FE-1EDBF9E10E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398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E6D1857-178A-4646-947A-7BB279BA0591}"/>
                  </a:ext>
                </a:extLst>
              </p:cNvPr>
              <p:cNvSpPr/>
              <p:nvPr/>
            </p:nvSpPr>
            <p:spPr>
              <a:xfrm>
                <a:off x="1123745" y="3265323"/>
                <a:ext cx="410310" cy="80672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6BB5CE7-EA6D-5D44-A5DE-BBC58D3012BB}"/>
                  </a:ext>
                </a:extLst>
              </p:cNvPr>
              <p:cNvSpPr/>
              <p:nvPr/>
            </p:nvSpPr>
            <p:spPr>
              <a:xfrm>
                <a:off x="1850856" y="1901553"/>
                <a:ext cx="410310" cy="217049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030379-7EE7-6C48-B4A4-AC7EB8DADD0A}"/>
                  </a:ext>
                </a:extLst>
              </p:cNvPr>
              <p:cNvSpPr/>
              <p:nvPr/>
            </p:nvSpPr>
            <p:spPr>
              <a:xfrm>
                <a:off x="2600196" y="3945538"/>
                <a:ext cx="410310" cy="12650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F52417F-9878-9343-81A2-1B0186C59CDD}"/>
                  </a:ext>
                </a:extLst>
              </p:cNvPr>
              <p:cNvSpPr/>
              <p:nvPr/>
            </p:nvSpPr>
            <p:spPr>
              <a:xfrm>
                <a:off x="3284824" y="2586101"/>
                <a:ext cx="410310" cy="148594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EA3BEAC8-8D08-AF43-8572-1A20FD40E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016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355CBD-1AA6-D44F-9FF9-58F7F078E968}"/>
                </a:ext>
              </a:extLst>
            </p:cNvPr>
            <p:cNvSpPr txBox="1"/>
            <p:nvPr/>
          </p:nvSpPr>
          <p:spPr>
            <a:xfrm>
              <a:off x="1415305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0607AC-C607-9640-B6DC-9549A2F41A57}"/>
                </a:ext>
              </a:extLst>
            </p:cNvPr>
            <p:cNvSpPr txBox="1"/>
            <p:nvPr/>
          </p:nvSpPr>
          <p:spPr>
            <a:xfrm>
              <a:off x="1961609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X=B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C773BA-EDF3-6140-90CF-421D3A3B34E9}"/>
                </a:ext>
              </a:extLst>
            </p:cNvPr>
            <p:cNvSpPr txBox="1"/>
            <p:nvPr/>
          </p:nvSpPr>
          <p:spPr>
            <a:xfrm>
              <a:off x="252357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X=C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DB88BD-2BC0-E647-8E28-EDBED9A09608}"/>
                </a:ext>
              </a:extLst>
            </p:cNvPr>
            <p:cNvSpPr txBox="1"/>
            <p:nvPr/>
          </p:nvSpPr>
          <p:spPr>
            <a:xfrm>
              <a:off x="303822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X=D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23A55F6-A774-8344-B37A-E583ECD2285C}"/>
              </a:ext>
            </a:extLst>
          </p:cNvPr>
          <p:cNvGrpSpPr/>
          <p:nvPr/>
        </p:nvGrpSpPr>
        <p:grpSpPr>
          <a:xfrm>
            <a:off x="4721445" y="1352550"/>
            <a:ext cx="3244634" cy="2171382"/>
            <a:chOff x="4721445" y="1676983"/>
            <a:chExt cx="3244634" cy="217138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C31198-A4EC-BB46-B115-D6BAD658EA97}"/>
                </a:ext>
              </a:extLst>
            </p:cNvPr>
            <p:cNvSpPr txBox="1"/>
            <p:nvPr/>
          </p:nvSpPr>
          <p:spPr>
            <a:xfrm rot="16200000">
              <a:off x="4044657" y="2353771"/>
              <a:ext cx="19383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Probability Density </a:t>
              </a:r>
            </a:p>
            <a:p>
              <a:pPr algn="ctr"/>
              <a:r>
                <a:rPr lang="en-US" sz="1600" dirty="0"/>
                <a:t>Function (</a:t>
              </a:r>
              <a:r>
                <a:rPr lang="en-US" sz="1600" b="1" dirty="0"/>
                <a:t>PDF</a:t>
              </a:r>
              <a:r>
                <a:rPr lang="en-US" sz="1600" dirty="0"/>
                <a:t>)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CC3A297-5315-3245-AA1A-62D07E7019F5}"/>
                </a:ext>
              </a:extLst>
            </p:cNvPr>
            <p:cNvGrpSpPr/>
            <p:nvPr/>
          </p:nvGrpSpPr>
          <p:grpSpPr>
            <a:xfrm>
              <a:off x="5415589" y="1782507"/>
              <a:ext cx="2550490" cy="1727304"/>
              <a:chOff x="5515523" y="1782506"/>
              <a:chExt cx="3380674" cy="2289541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2BBFB66-E26B-BA44-8E67-C8F7B250F0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9786" y="1875668"/>
                <a:ext cx="3197970" cy="2161603"/>
              </a:xfrm>
              <a:prstGeom prst="rect">
                <a:avLst/>
              </a:prstGeom>
            </p:spPr>
          </p:pic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3598A73-FD63-3847-8995-7D857EA790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24905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4C35073-DB7D-4947-95A7-E6B4A2B831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5523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D5393A-1EC5-AF42-BCBE-0BE5077FCDC2}"/>
                </a:ext>
              </a:extLst>
            </p:cNvPr>
            <p:cNvSpPr txBox="1"/>
            <p:nvPr/>
          </p:nvSpPr>
          <p:spPr>
            <a:xfrm>
              <a:off x="6477000" y="3509811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1B3C0EC-C30D-0E45-B81D-1899FAC6C374}"/>
                  </a:ext>
                </a:extLst>
              </p:cNvPr>
              <p:cNvSpPr txBox="1"/>
              <p:nvPr/>
            </p:nvSpPr>
            <p:spPr>
              <a:xfrm>
                <a:off x="1693028" y="3956456"/>
                <a:ext cx="1661096" cy="6885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1B3C0EC-C30D-0E45-B81D-1899FAC6C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028" y="3956456"/>
                <a:ext cx="1661096" cy="688522"/>
              </a:xfrm>
              <a:prstGeom prst="rect">
                <a:avLst/>
              </a:prstGeom>
              <a:blipFill>
                <a:blip r:embed="rId4"/>
                <a:stretch>
                  <a:fillRect l="-16794" t="-123636" b="-17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BC9B890-34E9-1140-B36D-4936024A6C44}"/>
                  </a:ext>
                </a:extLst>
              </p:cNvPr>
              <p:cNvSpPr txBox="1"/>
              <p:nvPr/>
            </p:nvSpPr>
            <p:spPr>
              <a:xfrm>
                <a:off x="5582546" y="3890388"/>
                <a:ext cx="2145524" cy="832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=+∞</m:t>
                          </m:r>
                        </m:sup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𝑝𝑑𝑓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BC9B890-34E9-1140-B36D-4936024A6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2546" y="3890388"/>
                <a:ext cx="2145524" cy="832985"/>
              </a:xfrm>
              <a:prstGeom prst="rect">
                <a:avLst/>
              </a:prstGeom>
              <a:blipFill>
                <a:blip r:embed="rId5"/>
                <a:stretch>
                  <a:fillRect l="-7647" t="-104545" b="-15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C4082AC-6184-3641-9133-BBACCC447155}"/>
              </a:ext>
            </a:extLst>
          </p:cNvPr>
          <p:cNvCxnSpPr>
            <a:cxnSpLocks/>
            <a:stCxn id="40" idx="2"/>
          </p:cNvCxnSpPr>
          <p:nvPr/>
        </p:nvCxnSpPr>
        <p:spPr>
          <a:xfrm flipH="1">
            <a:off x="2474760" y="1503788"/>
            <a:ext cx="8304" cy="168159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953AAF8-F63F-8248-A6BB-618A2F95B763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6653056" y="1503788"/>
            <a:ext cx="3994" cy="167216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9AD53EC-366A-4D40-8F75-79F301A51006}"/>
                  </a:ext>
                </a:extLst>
              </p:cNvPr>
              <p:cNvSpPr txBox="1"/>
              <p:nvPr/>
            </p:nvSpPr>
            <p:spPr>
              <a:xfrm>
                <a:off x="6477000" y="1165234"/>
                <a:ext cx="3600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9AD53EC-366A-4D40-8F75-79F301A51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1165234"/>
                <a:ext cx="360099" cy="338554"/>
              </a:xfrm>
              <a:prstGeom prst="rect">
                <a:avLst/>
              </a:prstGeom>
              <a:blipFill>
                <a:blip r:embed="rId6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BA098C8-FC36-6F4A-8A31-8A360B44F291}"/>
                  </a:ext>
                </a:extLst>
              </p:cNvPr>
              <p:cNvSpPr txBox="1"/>
              <p:nvPr/>
            </p:nvSpPr>
            <p:spPr>
              <a:xfrm>
                <a:off x="2303014" y="1165234"/>
                <a:ext cx="3600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BA098C8-FC36-6F4A-8A31-8A360B44F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014" y="1165234"/>
                <a:ext cx="360099" cy="338554"/>
              </a:xfrm>
              <a:prstGeom prst="rect">
                <a:avLst/>
              </a:prstGeom>
              <a:blipFill>
                <a:blip r:embed="rId7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1222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F4FFD2-938D-994E-9C7C-1595B8D4305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Variance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) about mean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F4FFD2-938D-994E-9C7C-1595B8D430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52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34A17-B164-D545-9B7D-A08D38C59D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16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68D2512-8962-874F-A842-0197E516F981}"/>
              </a:ext>
            </a:extLst>
          </p:cNvPr>
          <p:cNvGrpSpPr/>
          <p:nvPr/>
        </p:nvGrpSpPr>
        <p:grpSpPr>
          <a:xfrm>
            <a:off x="849833" y="1458074"/>
            <a:ext cx="2983023" cy="2065858"/>
            <a:chOff x="849833" y="1782507"/>
            <a:chExt cx="2983023" cy="206585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45B753-61C6-CD4C-9C8F-E440A211B6F4}"/>
                </a:ext>
              </a:extLst>
            </p:cNvPr>
            <p:cNvSpPr txBox="1"/>
            <p:nvPr/>
          </p:nvSpPr>
          <p:spPr>
            <a:xfrm rot="16200000">
              <a:off x="449082" y="252178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Probability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C320F6D-24F4-1C4E-BB38-4586ED970553}"/>
                </a:ext>
              </a:extLst>
            </p:cNvPr>
            <p:cNvGrpSpPr/>
            <p:nvPr/>
          </p:nvGrpSpPr>
          <p:grpSpPr>
            <a:xfrm>
              <a:off x="1282366" y="1782507"/>
              <a:ext cx="2550490" cy="1727304"/>
              <a:chOff x="770016" y="1782506"/>
              <a:chExt cx="3380674" cy="2289541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3E5BD12-D538-E94B-99FE-1EDBF9E10E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398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E6D1857-178A-4646-947A-7BB279BA0591}"/>
                  </a:ext>
                </a:extLst>
              </p:cNvPr>
              <p:cNvSpPr/>
              <p:nvPr/>
            </p:nvSpPr>
            <p:spPr>
              <a:xfrm>
                <a:off x="1123745" y="3265323"/>
                <a:ext cx="410310" cy="80672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6BB5CE7-EA6D-5D44-A5DE-BBC58D3012BB}"/>
                  </a:ext>
                </a:extLst>
              </p:cNvPr>
              <p:cNvSpPr/>
              <p:nvPr/>
            </p:nvSpPr>
            <p:spPr>
              <a:xfrm>
                <a:off x="1850856" y="1901553"/>
                <a:ext cx="410310" cy="217049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030379-7EE7-6C48-B4A4-AC7EB8DADD0A}"/>
                  </a:ext>
                </a:extLst>
              </p:cNvPr>
              <p:cNvSpPr/>
              <p:nvPr/>
            </p:nvSpPr>
            <p:spPr>
              <a:xfrm>
                <a:off x="2600196" y="3945538"/>
                <a:ext cx="410310" cy="12650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F52417F-9878-9343-81A2-1B0186C59CDD}"/>
                  </a:ext>
                </a:extLst>
              </p:cNvPr>
              <p:cNvSpPr/>
              <p:nvPr/>
            </p:nvSpPr>
            <p:spPr>
              <a:xfrm>
                <a:off x="3284824" y="2586101"/>
                <a:ext cx="410310" cy="148594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EA3BEAC8-8D08-AF43-8572-1A20FD40E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016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355CBD-1AA6-D44F-9FF9-58F7F078E968}"/>
                </a:ext>
              </a:extLst>
            </p:cNvPr>
            <p:cNvSpPr txBox="1"/>
            <p:nvPr/>
          </p:nvSpPr>
          <p:spPr>
            <a:xfrm>
              <a:off x="1415305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0607AC-C607-9640-B6DC-9549A2F41A57}"/>
                </a:ext>
              </a:extLst>
            </p:cNvPr>
            <p:cNvSpPr txBox="1"/>
            <p:nvPr/>
          </p:nvSpPr>
          <p:spPr>
            <a:xfrm>
              <a:off x="1961609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X=B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C773BA-EDF3-6140-90CF-421D3A3B34E9}"/>
                </a:ext>
              </a:extLst>
            </p:cNvPr>
            <p:cNvSpPr txBox="1"/>
            <p:nvPr/>
          </p:nvSpPr>
          <p:spPr>
            <a:xfrm>
              <a:off x="252357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X=C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DB88BD-2BC0-E647-8E28-EDBED9A09608}"/>
                </a:ext>
              </a:extLst>
            </p:cNvPr>
            <p:cNvSpPr txBox="1"/>
            <p:nvPr/>
          </p:nvSpPr>
          <p:spPr>
            <a:xfrm>
              <a:off x="303822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X=D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23A55F6-A774-8344-B37A-E583ECD2285C}"/>
              </a:ext>
            </a:extLst>
          </p:cNvPr>
          <p:cNvGrpSpPr/>
          <p:nvPr/>
        </p:nvGrpSpPr>
        <p:grpSpPr>
          <a:xfrm>
            <a:off x="4721445" y="1352550"/>
            <a:ext cx="3244634" cy="2171382"/>
            <a:chOff x="4721445" y="1676983"/>
            <a:chExt cx="3244634" cy="217138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C31198-A4EC-BB46-B115-D6BAD658EA97}"/>
                </a:ext>
              </a:extLst>
            </p:cNvPr>
            <p:cNvSpPr txBox="1"/>
            <p:nvPr/>
          </p:nvSpPr>
          <p:spPr>
            <a:xfrm rot="16200000">
              <a:off x="4044657" y="2353771"/>
              <a:ext cx="19383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Probability Density </a:t>
              </a:r>
            </a:p>
            <a:p>
              <a:pPr algn="ctr"/>
              <a:r>
                <a:rPr lang="en-US" sz="1600" dirty="0"/>
                <a:t>Function (</a:t>
              </a:r>
              <a:r>
                <a:rPr lang="en-US" sz="1600" b="1" dirty="0"/>
                <a:t>PDF</a:t>
              </a:r>
              <a:r>
                <a:rPr lang="en-US" sz="1600" dirty="0"/>
                <a:t>)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CC3A297-5315-3245-AA1A-62D07E7019F5}"/>
                </a:ext>
              </a:extLst>
            </p:cNvPr>
            <p:cNvGrpSpPr/>
            <p:nvPr/>
          </p:nvGrpSpPr>
          <p:grpSpPr>
            <a:xfrm>
              <a:off x="5415589" y="1782507"/>
              <a:ext cx="2550490" cy="1727304"/>
              <a:chOff x="5515523" y="1782506"/>
              <a:chExt cx="3380674" cy="2289541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2BBFB66-E26B-BA44-8E67-C8F7B250F0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9786" y="1875668"/>
                <a:ext cx="3197970" cy="2161603"/>
              </a:xfrm>
              <a:prstGeom prst="rect">
                <a:avLst/>
              </a:prstGeom>
            </p:spPr>
          </p:pic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3598A73-FD63-3847-8995-7D857EA790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24905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4C35073-DB7D-4947-95A7-E6B4A2B831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5523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D5393A-1EC5-AF42-BCBE-0BE5077FCDC2}"/>
                </a:ext>
              </a:extLst>
            </p:cNvPr>
            <p:cNvSpPr txBox="1"/>
            <p:nvPr/>
          </p:nvSpPr>
          <p:spPr>
            <a:xfrm>
              <a:off x="6477000" y="3509811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</a:t>
              </a:r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C4082AC-6184-3641-9133-BBACCC447155}"/>
              </a:ext>
            </a:extLst>
          </p:cNvPr>
          <p:cNvCxnSpPr>
            <a:cxnSpLocks/>
            <a:stCxn id="40" idx="2"/>
          </p:cNvCxnSpPr>
          <p:nvPr/>
        </p:nvCxnSpPr>
        <p:spPr>
          <a:xfrm flipH="1">
            <a:off x="2474760" y="1503788"/>
            <a:ext cx="8304" cy="168159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953AAF8-F63F-8248-A6BB-618A2F95B763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6653056" y="1503788"/>
            <a:ext cx="3994" cy="167216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9AD53EC-366A-4D40-8F75-79F301A51006}"/>
                  </a:ext>
                </a:extLst>
              </p:cNvPr>
              <p:cNvSpPr txBox="1"/>
              <p:nvPr/>
            </p:nvSpPr>
            <p:spPr>
              <a:xfrm>
                <a:off x="6477000" y="1165234"/>
                <a:ext cx="3600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9AD53EC-366A-4D40-8F75-79F301A51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00" y="1165234"/>
                <a:ext cx="360099" cy="338554"/>
              </a:xfrm>
              <a:prstGeom prst="rect">
                <a:avLst/>
              </a:prstGeom>
              <a:blipFill>
                <a:blip r:embed="rId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BA098C8-FC36-6F4A-8A31-8A360B44F291}"/>
                  </a:ext>
                </a:extLst>
              </p:cNvPr>
              <p:cNvSpPr txBox="1"/>
              <p:nvPr/>
            </p:nvSpPr>
            <p:spPr>
              <a:xfrm>
                <a:off x="2303014" y="1165234"/>
                <a:ext cx="3600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BA098C8-FC36-6F4A-8A31-8A360B44F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014" y="1165234"/>
                <a:ext cx="360099" cy="338554"/>
              </a:xfrm>
              <a:prstGeom prst="rect">
                <a:avLst/>
              </a:prstGeom>
              <a:blipFill>
                <a:blip r:embed="rId5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F6A0223-B2B4-FB4F-9EC5-07A4986A2FC9}"/>
                  </a:ext>
                </a:extLst>
              </p:cNvPr>
              <p:cNvSpPr txBox="1"/>
              <p:nvPr/>
            </p:nvSpPr>
            <p:spPr>
              <a:xfrm>
                <a:off x="1635672" y="3956456"/>
                <a:ext cx="1775807" cy="6885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F6A0223-B2B4-FB4F-9EC5-07A4986A2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672" y="3956456"/>
                <a:ext cx="1775807" cy="688522"/>
              </a:xfrm>
              <a:prstGeom prst="rect">
                <a:avLst/>
              </a:prstGeom>
              <a:blipFill>
                <a:blip r:embed="rId6"/>
                <a:stretch>
                  <a:fillRect l="-9220" t="-123636" b="-17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2AD376-522B-5E42-AB9F-399F58AD60C4}"/>
                  </a:ext>
                </a:extLst>
              </p:cNvPr>
              <p:cNvSpPr txBox="1"/>
              <p:nvPr/>
            </p:nvSpPr>
            <p:spPr>
              <a:xfrm>
                <a:off x="5212904" y="3890388"/>
                <a:ext cx="2849113" cy="832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=+∞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𝑝𝑑𝑓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2AD376-522B-5E42-AB9F-399F58AD6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904" y="3890388"/>
                <a:ext cx="2849113" cy="832985"/>
              </a:xfrm>
              <a:prstGeom prst="rect">
                <a:avLst/>
              </a:prstGeom>
              <a:blipFill>
                <a:blip r:embed="rId7"/>
                <a:stretch>
                  <a:fillRect l="-1770" t="-104545" b="-15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7D1DB32-AA7B-2D42-B2A3-D6D1776673C0}"/>
              </a:ext>
            </a:extLst>
          </p:cNvPr>
          <p:cNvCxnSpPr>
            <a:cxnSpLocks/>
          </p:cNvCxnSpPr>
          <p:nvPr/>
        </p:nvCxnSpPr>
        <p:spPr>
          <a:xfrm>
            <a:off x="6653056" y="2366632"/>
            <a:ext cx="50974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0E6C14B-0B16-EA47-9FFF-5D8716D6AE2A}"/>
              </a:ext>
            </a:extLst>
          </p:cNvPr>
          <p:cNvCxnSpPr>
            <a:cxnSpLocks/>
          </p:cNvCxnSpPr>
          <p:nvPr/>
        </p:nvCxnSpPr>
        <p:spPr>
          <a:xfrm>
            <a:off x="2483063" y="2366632"/>
            <a:ext cx="50974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081DB4AF-7F60-5B4A-9A40-88B1D2AC455C}"/>
              </a:ext>
            </a:extLst>
          </p:cNvPr>
          <p:cNvCxnSpPr>
            <a:cxnSpLocks/>
          </p:cNvCxnSpPr>
          <p:nvPr/>
        </p:nvCxnSpPr>
        <p:spPr>
          <a:xfrm flipH="1">
            <a:off x="1961609" y="2366632"/>
            <a:ext cx="50974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680463A-ED1D-344C-89FC-20FDE49C9E9B}"/>
                  </a:ext>
                </a:extLst>
              </p:cNvPr>
              <p:cNvSpPr txBox="1"/>
              <p:nvPr/>
            </p:nvSpPr>
            <p:spPr>
              <a:xfrm>
                <a:off x="2519833" y="2053718"/>
                <a:ext cx="36760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680463A-ED1D-344C-89FC-20FDE49C9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9833" y="2053718"/>
                <a:ext cx="367600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5160217-901D-2744-8BF2-1154B5344B0A}"/>
                  </a:ext>
                </a:extLst>
              </p:cNvPr>
              <p:cNvSpPr txBox="1"/>
              <p:nvPr/>
            </p:nvSpPr>
            <p:spPr>
              <a:xfrm>
                <a:off x="6737970" y="2064332"/>
                <a:ext cx="225363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standard deviation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5160217-901D-2744-8BF2-1154B5344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970" y="2064332"/>
                <a:ext cx="2253630" cy="338554"/>
              </a:xfrm>
              <a:prstGeom prst="rect">
                <a:avLst/>
              </a:prstGeom>
              <a:blipFill>
                <a:blip r:embed="rId9"/>
                <a:stretch>
                  <a:fillRect t="-3571" r="-562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8520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F4FFD2-938D-994E-9C7C-1595B8D4305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Sample mean 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) and variance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FF4FFD2-938D-994E-9C7C-1595B8D430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52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34A17-B164-D545-9B7D-A08D38C59D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17</a:t>
            </a:fld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23A55F6-A774-8344-B37A-E583ECD2285C}"/>
              </a:ext>
            </a:extLst>
          </p:cNvPr>
          <p:cNvGrpSpPr/>
          <p:nvPr/>
        </p:nvGrpSpPr>
        <p:grpSpPr>
          <a:xfrm>
            <a:off x="2819400" y="1424684"/>
            <a:ext cx="2962886" cy="2099248"/>
            <a:chOff x="5003193" y="1749117"/>
            <a:chExt cx="2962886" cy="209924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C31198-A4EC-BB46-B115-D6BAD658EA97}"/>
                </a:ext>
              </a:extLst>
            </p:cNvPr>
            <p:cNvSpPr txBox="1"/>
            <p:nvPr/>
          </p:nvSpPr>
          <p:spPr>
            <a:xfrm rot="16200000">
              <a:off x="4275429" y="2476881"/>
              <a:ext cx="17940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# of Observations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CC3A297-5315-3245-AA1A-62D07E7019F5}"/>
                </a:ext>
              </a:extLst>
            </p:cNvPr>
            <p:cNvGrpSpPr/>
            <p:nvPr/>
          </p:nvGrpSpPr>
          <p:grpSpPr>
            <a:xfrm>
              <a:off x="5415589" y="1782507"/>
              <a:ext cx="2550490" cy="1727304"/>
              <a:chOff x="5515523" y="1782506"/>
              <a:chExt cx="3380674" cy="2289541"/>
            </a:xfrm>
          </p:grpSpPr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3598A73-FD63-3847-8995-7D857EA790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24905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4C35073-DB7D-4947-95A7-E6B4A2B831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5523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D5393A-1EC5-AF42-BCBE-0BE5077FCDC2}"/>
                </a:ext>
              </a:extLst>
            </p:cNvPr>
            <p:cNvSpPr txBox="1"/>
            <p:nvPr/>
          </p:nvSpPr>
          <p:spPr>
            <a:xfrm>
              <a:off x="6477000" y="3509811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</a:t>
              </a:r>
            </a:p>
          </p:txBody>
        </p: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953AAF8-F63F-8248-A6BB-618A2F95B763}"/>
              </a:ext>
            </a:extLst>
          </p:cNvPr>
          <p:cNvCxnSpPr>
            <a:cxnSpLocks/>
          </p:cNvCxnSpPr>
          <p:nvPr/>
        </p:nvCxnSpPr>
        <p:spPr>
          <a:xfrm flipH="1">
            <a:off x="4469263" y="1503788"/>
            <a:ext cx="3994" cy="167216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9AD53EC-366A-4D40-8F75-79F301A51006}"/>
                  </a:ext>
                </a:extLst>
              </p:cNvPr>
              <p:cNvSpPr txBox="1"/>
              <p:nvPr/>
            </p:nvSpPr>
            <p:spPr>
              <a:xfrm>
                <a:off x="4293207" y="1165234"/>
                <a:ext cx="3600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79AD53EC-366A-4D40-8F75-79F301A51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3207" y="1165234"/>
                <a:ext cx="360099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F6A0223-B2B4-FB4F-9EC5-07A4986A2FC9}"/>
                  </a:ext>
                </a:extLst>
              </p:cNvPr>
              <p:cNvSpPr txBox="1"/>
              <p:nvPr/>
            </p:nvSpPr>
            <p:spPr>
              <a:xfrm>
                <a:off x="1635672" y="3956456"/>
                <a:ext cx="1312089" cy="7846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F6A0223-B2B4-FB4F-9EC5-07A4986A2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5672" y="3956456"/>
                <a:ext cx="1312089" cy="784638"/>
              </a:xfrm>
              <a:prstGeom prst="rect">
                <a:avLst/>
              </a:prstGeom>
              <a:blipFill>
                <a:blip r:embed="rId4"/>
                <a:stretch>
                  <a:fillRect l="-7619" t="-95238" r="-13333" b="-150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2AD376-522B-5E42-AB9F-399F58AD60C4}"/>
                  </a:ext>
                </a:extLst>
              </p:cNvPr>
              <p:cNvSpPr txBox="1"/>
              <p:nvPr/>
            </p:nvSpPr>
            <p:spPr>
              <a:xfrm>
                <a:off x="5212904" y="3890388"/>
                <a:ext cx="2346668" cy="7846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02AD376-522B-5E42-AB9F-399F58AD60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904" y="3890388"/>
                <a:ext cx="2346668" cy="784638"/>
              </a:xfrm>
              <a:prstGeom prst="rect">
                <a:avLst/>
              </a:prstGeom>
              <a:blipFill>
                <a:blip r:embed="rId5"/>
                <a:stretch>
                  <a:fillRect t="-96825" b="-150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7D1DB32-AA7B-2D42-B2A3-D6D1776673C0}"/>
              </a:ext>
            </a:extLst>
          </p:cNvPr>
          <p:cNvCxnSpPr>
            <a:cxnSpLocks/>
          </p:cNvCxnSpPr>
          <p:nvPr/>
        </p:nvCxnSpPr>
        <p:spPr>
          <a:xfrm>
            <a:off x="4469263" y="2366632"/>
            <a:ext cx="50974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5160217-901D-2744-8BF2-1154B5344B0A}"/>
                  </a:ext>
                </a:extLst>
              </p:cNvPr>
              <p:cNvSpPr txBox="1"/>
              <p:nvPr/>
            </p:nvSpPr>
            <p:spPr>
              <a:xfrm>
                <a:off x="4554177" y="2064332"/>
                <a:ext cx="3411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5160217-901D-2744-8BF2-1154B5344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177" y="2064332"/>
                <a:ext cx="341183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reeform 2">
            <a:extLst>
              <a:ext uri="{FF2B5EF4-FFF2-40B4-BE49-F238E27FC236}">
                <a16:creationId xmlns:a16="http://schemas.microsoft.com/office/drawing/2014/main" id="{7F125CC6-426C-5843-8CD3-79D03341360C}"/>
              </a:ext>
            </a:extLst>
          </p:cNvPr>
          <p:cNvSpPr/>
          <p:nvPr/>
        </p:nvSpPr>
        <p:spPr>
          <a:xfrm>
            <a:off x="3358662" y="1837592"/>
            <a:ext cx="2268415" cy="1327639"/>
          </a:xfrm>
          <a:custGeom>
            <a:avLst/>
            <a:gdLst>
              <a:gd name="connsiteX0" fmla="*/ 0 w 2268415"/>
              <a:gd name="connsiteY0" fmla="*/ 1318846 h 1327639"/>
              <a:gd name="connsiteX1" fmla="*/ 0 w 2268415"/>
              <a:gd name="connsiteY1" fmla="*/ 1099039 h 1327639"/>
              <a:gd name="connsiteX2" fmla="*/ 413238 w 2268415"/>
              <a:gd name="connsiteY2" fmla="*/ 1099039 h 1327639"/>
              <a:gd name="connsiteX3" fmla="*/ 413238 w 2268415"/>
              <a:gd name="connsiteY3" fmla="*/ 659423 h 1327639"/>
              <a:gd name="connsiteX4" fmla="*/ 782515 w 2268415"/>
              <a:gd name="connsiteY4" fmla="*/ 659423 h 1327639"/>
              <a:gd name="connsiteX5" fmla="*/ 782515 w 2268415"/>
              <a:gd name="connsiteY5" fmla="*/ 580293 h 1327639"/>
              <a:gd name="connsiteX6" fmla="*/ 782515 w 2268415"/>
              <a:gd name="connsiteY6" fmla="*/ 167054 h 1327639"/>
              <a:gd name="connsiteX7" fmla="*/ 1125415 w 2268415"/>
              <a:gd name="connsiteY7" fmla="*/ 167054 h 1327639"/>
              <a:gd name="connsiteX8" fmla="*/ 1125415 w 2268415"/>
              <a:gd name="connsiteY8" fmla="*/ 0 h 1327639"/>
              <a:gd name="connsiteX9" fmla="*/ 1494692 w 2268415"/>
              <a:gd name="connsiteY9" fmla="*/ 0 h 1327639"/>
              <a:gd name="connsiteX10" fmla="*/ 1494692 w 2268415"/>
              <a:gd name="connsiteY10" fmla="*/ 729762 h 1327639"/>
              <a:gd name="connsiteX11" fmla="*/ 1899138 w 2268415"/>
              <a:gd name="connsiteY11" fmla="*/ 729762 h 1327639"/>
              <a:gd name="connsiteX12" fmla="*/ 1899138 w 2268415"/>
              <a:gd name="connsiteY12" fmla="*/ 1151793 h 1327639"/>
              <a:gd name="connsiteX13" fmla="*/ 2268415 w 2268415"/>
              <a:gd name="connsiteY13" fmla="*/ 1151793 h 1327639"/>
              <a:gd name="connsiteX14" fmla="*/ 2268415 w 2268415"/>
              <a:gd name="connsiteY14" fmla="*/ 1327639 h 1327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68415" h="1327639">
                <a:moveTo>
                  <a:pt x="0" y="1318846"/>
                </a:moveTo>
                <a:lnTo>
                  <a:pt x="0" y="1099039"/>
                </a:lnTo>
                <a:lnTo>
                  <a:pt x="413238" y="1099039"/>
                </a:lnTo>
                <a:lnTo>
                  <a:pt x="413238" y="659423"/>
                </a:lnTo>
                <a:lnTo>
                  <a:pt x="782515" y="659423"/>
                </a:lnTo>
                <a:lnTo>
                  <a:pt x="782515" y="580293"/>
                </a:lnTo>
                <a:lnTo>
                  <a:pt x="782515" y="167054"/>
                </a:lnTo>
                <a:lnTo>
                  <a:pt x="1125415" y="167054"/>
                </a:lnTo>
                <a:lnTo>
                  <a:pt x="1125415" y="0"/>
                </a:lnTo>
                <a:lnTo>
                  <a:pt x="1494692" y="0"/>
                </a:lnTo>
                <a:lnTo>
                  <a:pt x="1494692" y="729762"/>
                </a:lnTo>
                <a:lnTo>
                  <a:pt x="1899138" y="729762"/>
                </a:lnTo>
                <a:lnTo>
                  <a:pt x="1899138" y="1151793"/>
                </a:lnTo>
                <a:lnTo>
                  <a:pt x="2268415" y="1151793"/>
                </a:lnTo>
                <a:lnTo>
                  <a:pt x="2268415" y="1327639"/>
                </a:ln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511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C3DA2-D6B8-8F40-B1A5-E727215F3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types of distributions </a:t>
            </a:r>
            <a:r>
              <a:rPr lang="en-US" dirty="0">
                <a:solidFill>
                  <a:srgbClr val="C00000"/>
                </a:solidFill>
              </a:rPr>
              <a:t>you should know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2F3FF-EA50-2E4A-95BF-E1391D37E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Normal</a:t>
            </a:r>
          </a:p>
          <a:p>
            <a:r>
              <a:rPr lang="en-US" dirty="0"/>
              <a:t>Exponential</a:t>
            </a:r>
          </a:p>
          <a:p>
            <a:r>
              <a:rPr lang="en-US" dirty="0"/>
              <a:t>Poisson</a:t>
            </a:r>
          </a:p>
          <a:p>
            <a:r>
              <a:rPr lang="en-US" dirty="0"/>
              <a:t>Binomial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B8321-7B84-C64F-ACA9-9902B2D729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218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06D9F-E9F0-E746-A17D-A7632F170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A10A1-F685-9C4C-8149-17D5A76236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04950"/>
                <a:ext cx="4572000" cy="342900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Describes independent </a:t>
                </a:r>
                <a:r>
                  <a:rPr lang="en-US" b="1" dirty="0">
                    <a:solidFill>
                      <a:schemeClr val="tx1"/>
                    </a:solidFill>
                  </a:rPr>
                  <a:t>random fluctuations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with </a:t>
                </a:r>
                <a:r>
                  <a:rPr lang="en-US" b="1" dirty="0">
                    <a:solidFill>
                      <a:schemeClr val="tx1"/>
                    </a:solidFill>
                  </a:rPr>
                  <a:t>mean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and </a:t>
                </a:r>
                <a:r>
                  <a:rPr lang="en-US" b="1" dirty="0">
                    <a:solidFill>
                      <a:schemeClr val="tx1"/>
                    </a:solidFill>
                  </a:rPr>
                  <a:t>standard deviation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𝑝𝑑𝑓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e.g., A cell’s resting membrane voltage.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A10A1-F685-9C4C-8149-17D5A76236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04950"/>
                <a:ext cx="4572000" cy="3429000"/>
              </a:xfrm>
              <a:blipFill>
                <a:blip r:embed="rId2"/>
                <a:stretch>
                  <a:fillRect l="-1944" t="-1107" b="-2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74475-058E-854C-A085-67F26D3805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19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5B179A5-4B06-E84F-A78C-05DA44829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165" y="1809750"/>
            <a:ext cx="3826752" cy="24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17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771623D-B07E-B042-926E-3F73B3712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4B6A56-5D61-A84A-98BF-6D6076CBB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/>
              <a:t>You will understand the difference between a probability and a probability density.</a:t>
            </a:r>
          </a:p>
          <a:p>
            <a:pPr>
              <a:spcAft>
                <a:spcPts val="600"/>
              </a:spcAft>
            </a:pPr>
            <a:r>
              <a:rPr lang="en-US" dirty="0"/>
              <a:t>You will understand general use cases for Normal, Exponential, Poisson and Binomial distributions.</a:t>
            </a:r>
          </a:p>
          <a:p>
            <a:pPr>
              <a:spcAft>
                <a:spcPts val="600"/>
              </a:spcAft>
            </a:pPr>
            <a:r>
              <a:rPr lang="en-US" dirty="0"/>
              <a:t>You will understand the difference between a population distribution and a sampling distribution.</a:t>
            </a:r>
          </a:p>
          <a:p>
            <a:pPr>
              <a:spcAft>
                <a:spcPts val="600"/>
              </a:spcAft>
            </a:pPr>
            <a:r>
              <a:rPr lang="en-US" dirty="0"/>
              <a:t>You will appreciate how the Central Limit Theorem explains why Normal-</a:t>
            </a:r>
            <a:r>
              <a:rPr lang="en-US" dirty="0" err="1"/>
              <a:t>ish</a:t>
            </a:r>
            <a:r>
              <a:rPr lang="en-US" dirty="0"/>
              <a:t> distributions are frequently observed in biological measurements.</a:t>
            </a:r>
          </a:p>
          <a:p>
            <a:pPr>
              <a:spcAft>
                <a:spcPts val="600"/>
              </a:spcAft>
            </a:pPr>
            <a:r>
              <a:rPr lang="en-US" dirty="0"/>
              <a:t>You will be able to use the SciPy stats module to work with probability distributions.</a:t>
            </a:r>
          </a:p>
          <a:p>
            <a:pPr>
              <a:spcAft>
                <a:spcPts val="600"/>
              </a:spcAft>
            </a:pPr>
            <a:r>
              <a:rPr lang="en-US" dirty="0"/>
              <a:t>You will be able to find the value associated with a given percentage of a distribution or vice-versa.</a:t>
            </a:r>
          </a:p>
          <a:p>
            <a:pPr>
              <a:spcAft>
                <a:spcPts val="600"/>
              </a:spcAft>
            </a:pPr>
            <a:r>
              <a:rPr lang="en-US" dirty="0"/>
              <a:t>You will be able to plot data distributions as histograms normalized to a probability density.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AA9AB-E898-134E-AA36-EC25AA7CE1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57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12C4CB-34B9-4847-B2B3-3D0B613B8CE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Standard Normal Distribution (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12C4CB-34B9-4847-B2B3-3D0B613B8C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52" b="-5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A5B3B-352C-5144-9495-7A9E67B2EA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728D35F-A9CC-7543-83C8-E7A4969B4550}"/>
              </a:ext>
            </a:extLst>
          </p:cNvPr>
          <p:cNvGrpSpPr/>
          <p:nvPr/>
        </p:nvGrpSpPr>
        <p:grpSpPr>
          <a:xfrm>
            <a:off x="457200" y="2038350"/>
            <a:ext cx="2125887" cy="1875484"/>
            <a:chOff x="2681943" y="3142478"/>
            <a:chExt cx="3380674" cy="2982472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8B7EB88-5A7B-E549-B696-A8E52D1E1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8035" y="3235640"/>
              <a:ext cx="1854312" cy="216160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EB2EE947-519E-A644-98DE-37314840E943}"/>
                    </a:ext>
                  </a:extLst>
                </p:cNvPr>
                <p:cNvSpPr txBox="1"/>
                <p:nvPr/>
              </p:nvSpPr>
              <p:spPr>
                <a:xfrm>
                  <a:off x="4012727" y="5390791"/>
                  <a:ext cx="673490" cy="7341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1DC16C8-A4FC-B547-A770-C9A8D22207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2727" y="5390791"/>
                  <a:ext cx="673490" cy="73415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68157F1-3607-E548-92F2-36A78923D4DD}"/>
                </a:ext>
              </a:extLst>
            </p:cNvPr>
            <p:cNvCxnSpPr>
              <a:cxnSpLocks/>
            </p:cNvCxnSpPr>
            <p:nvPr/>
          </p:nvCxnSpPr>
          <p:spPr>
            <a:xfrm>
              <a:off x="4316941" y="3266049"/>
              <a:ext cx="0" cy="2246169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885D884-EAE3-764F-963B-E9BE54942418}"/>
                </a:ext>
              </a:extLst>
            </p:cNvPr>
            <p:cNvCxnSpPr>
              <a:cxnSpLocks/>
            </p:cNvCxnSpPr>
            <p:nvPr/>
          </p:nvCxnSpPr>
          <p:spPr>
            <a:xfrm>
              <a:off x="4325190" y="4389133"/>
              <a:ext cx="50912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FF3C7034-C72F-E84D-9BBB-CC479E46045D}"/>
                    </a:ext>
                  </a:extLst>
                </p:cNvPr>
                <p:cNvSpPr txBox="1"/>
                <p:nvPr/>
              </p:nvSpPr>
              <p:spPr>
                <a:xfrm>
                  <a:off x="4446731" y="4389133"/>
                  <a:ext cx="379826" cy="5873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4E7474B-3E66-4D46-9BB6-A65B72A317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6731" y="4389133"/>
                  <a:ext cx="379826" cy="587327"/>
                </a:xfrm>
                <a:prstGeom prst="rect">
                  <a:avLst/>
                </a:prstGeom>
                <a:blipFill>
                  <a:blip r:embed="rId5"/>
                  <a:stretch>
                    <a:fillRect l="-25000" r="-250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F9152B7-F82C-8147-9736-C3F252BEDF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1325" y="3142478"/>
              <a:ext cx="0" cy="22895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615868C-B7AA-D24F-9AEA-5343521E6765}"/>
                </a:ext>
              </a:extLst>
            </p:cNvPr>
            <p:cNvCxnSpPr>
              <a:cxnSpLocks/>
            </p:cNvCxnSpPr>
            <p:nvPr/>
          </p:nvCxnSpPr>
          <p:spPr>
            <a:xfrm>
              <a:off x="2681943" y="5432019"/>
              <a:ext cx="33806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CE606D4-A63E-D240-841A-105775148972}"/>
              </a:ext>
            </a:extLst>
          </p:cNvPr>
          <p:cNvGrpSpPr/>
          <p:nvPr/>
        </p:nvGrpSpPr>
        <p:grpSpPr>
          <a:xfrm>
            <a:off x="3500252" y="2038350"/>
            <a:ext cx="2125887" cy="1875484"/>
            <a:chOff x="6220234" y="1043124"/>
            <a:chExt cx="3380674" cy="298247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C81EDC1-17D7-C249-8C7D-5B4C3CBB7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497" y="1136286"/>
              <a:ext cx="3197970" cy="216160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FEFBB8A-56C0-1541-9B79-E2828633C2A4}"/>
                    </a:ext>
                  </a:extLst>
                </p:cNvPr>
                <p:cNvSpPr txBox="1"/>
                <p:nvPr/>
              </p:nvSpPr>
              <p:spPr>
                <a:xfrm>
                  <a:off x="7551018" y="3291437"/>
                  <a:ext cx="673490" cy="7341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57232DC-3252-B540-B136-8E4E5E11E0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1018" y="3291437"/>
                  <a:ext cx="673490" cy="73415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6997624-99F0-4743-B85C-2662F4783D71}"/>
                </a:ext>
              </a:extLst>
            </p:cNvPr>
            <p:cNvCxnSpPr>
              <a:cxnSpLocks/>
            </p:cNvCxnSpPr>
            <p:nvPr/>
          </p:nvCxnSpPr>
          <p:spPr>
            <a:xfrm>
              <a:off x="7855232" y="1166695"/>
              <a:ext cx="0" cy="2246169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489E9E3-E36A-0540-8AE0-6D568C68E3B9}"/>
                </a:ext>
              </a:extLst>
            </p:cNvPr>
            <p:cNvCxnSpPr/>
            <p:nvPr/>
          </p:nvCxnSpPr>
          <p:spPr>
            <a:xfrm>
              <a:off x="7863481" y="2289779"/>
              <a:ext cx="73360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1C58544A-332A-1047-A8B6-BF3EF42ACFA7}"/>
                    </a:ext>
                  </a:extLst>
                </p:cNvPr>
                <p:cNvSpPr txBox="1"/>
                <p:nvPr/>
              </p:nvSpPr>
              <p:spPr>
                <a:xfrm>
                  <a:off x="8034690" y="2201985"/>
                  <a:ext cx="407051" cy="5873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AC9AE5E-9B04-3F44-8507-37E82933AF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4690" y="2201985"/>
                  <a:ext cx="407051" cy="587327"/>
                </a:xfrm>
                <a:prstGeom prst="rect">
                  <a:avLst/>
                </a:prstGeom>
                <a:blipFill>
                  <a:blip r:embed="rId7"/>
                  <a:stretch>
                    <a:fillRect l="-14286" r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75773A1-AB6A-2449-8EE2-2D042FE2B5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9616" y="1043124"/>
              <a:ext cx="0" cy="22895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E8ED031-AFC6-B541-9ADF-45F798069652}"/>
                </a:ext>
              </a:extLst>
            </p:cNvPr>
            <p:cNvCxnSpPr>
              <a:cxnSpLocks/>
            </p:cNvCxnSpPr>
            <p:nvPr/>
          </p:nvCxnSpPr>
          <p:spPr>
            <a:xfrm>
              <a:off x="6220234" y="3332665"/>
              <a:ext cx="33806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C2B24BA-1886-9741-9A4E-4F035AE84E88}"/>
              </a:ext>
            </a:extLst>
          </p:cNvPr>
          <p:cNvGrpSpPr/>
          <p:nvPr/>
        </p:nvGrpSpPr>
        <p:grpSpPr>
          <a:xfrm>
            <a:off x="6621314" y="2057360"/>
            <a:ext cx="2125887" cy="1875484"/>
            <a:chOff x="1007713" y="1043124"/>
            <a:chExt cx="3380674" cy="298247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3B808D4-3BEE-914C-B4A8-0C8085200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1976" y="1136287"/>
              <a:ext cx="3197970" cy="216160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99DC399-0A8D-0A4D-AA55-C52415FD20A5}"/>
                    </a:ext>
                  </a:extLst>
                </p:cNvPr>
                <p:cNvSpPr txBox="1"/>
                <p:nvPr/>
              </p:nvSpPr>
              <p:spPr>
                <a:xfrm>
                  <a:off x="2328450" y="3291437"/>
                  <a:ext cx="684093" cy="7341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8F2A8C5-ACD1-3844-81F0-E9873C1107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8450" y="3291437"/>
                  <a:ext cx="684093" cy="734159"/>
                </a:xfrm>
                <a:prstGeom prst="rect">
                  <a:avLst/>
                </a:prstGeom>
                <a:blipFill>
                  <a:blip r:embed="rId8"/>
                  <a:stretch>
                    <a:fillRect b="-78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A4EE6AA-1C5B-8247-85EF-10E02A9485F9}"/>
                </a:ext>
              </a:extLst>
            </p:cNvPr>
            <p:cNvCxnSpPr>
              <a:cxnSpLocks/>
            </p:cNvCxnSpPr>
            <p:nvPr/>
          </p:nvCxnSpPr>
          <p:spPr>
            <a:xfrm>
              <a:off x="2642711" y="1166695"/>
              <a:ext cx="0" cy="2246169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4A695B6-898B-5444-9CD0-1F8F0732AD06}"/>
                </a:ext>
              </a:extLst>
            </p:cNvPr>
            <p:cNvCxnSpPr>
              <a:cxnSpLocks/>
            </p:cNvCxnSpPr>
            <p:nvPr/>
          </p:nvCxnSpPr>
          <p:spPr>
            <a:xfrm>
              <a:off x="2650960" y="2289779"/>
              <a:ext cx="73360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39FCCFB-97D7-CD49-A31A-D9A02F11403B}"/>
                    </a:ext>
                  </a:extLst>
                </p:cNvPr>
                <p:cNvSpPr txBox="1"/>
                <p:nvPr/>
              </p:nvSpPr>
              <p:spPr>
                <a:xfrm>
                  <a:off x="2822169" y="2201985"/>
                  <a:ext cx="407051" cy="5873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710813F-D76C-0D43-8797-2114F218A9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169" y="2201985"/>
                  <a:ext cx="407051" cy="587327"/>
                </a:xfrm>
                <a:prstGeom prst="rect">
                  <a:avLst/>
                </a:prstGeom>
                <a:blipFill>
                  <a:blip r:embed="rId9"/>
                  <a:stretch>
                    <a:fillRect l="-14286" r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D1B5F94-7BCB-FF4E-9C60-382403DC53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7095" y="1043124"/>
              <a:ext cx="0" cy="22895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98CB722-9745-7C4C-83A6-7596FB9C6D47}"/>
                </a:ext>
              </a:extLst>
            </p:cNvPr>
            <p:cNvCxnSpPr>
              <a:cxnSpLocks/>
            </p:cNvCxnSpPr>
            <p:nvPr/>
          </p:nvCxnSpPr>
          <p:spPr>
            <a:xfrm>
              <a:off x="1007713" y="3332665"/>
              <a:ext cx="33806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3BE5A08-6415-ED45-99F4-BD972F1D7E7F}"/>
              </a:ext>
            </a:extLst>
          </p:cNvPr>
          <p:cNvGrpSpPr/>
          <p:nvPr/>
        </p:nvGrpSpPr>
        <p:grpSpPr>
          <a:xfrm>
            <a:off x="2663987" y="2538091"/>
            <a:ext cx="683256" cy="593866"/>
            <a:chOff x="2677301" y="3278360"/>
            <a:chExt cx="683256" cy="593866"/>
          </a:xfrm>
        </p:grpSpPr>
        <p:sp>
          <p:nvSpPr>
            <p:cNvPr id="30" name="Right Arrow 29">
              <a:extLst>
                <a:ext uri="{FF2B5EF4-FFF2-40B4-BE49-F238E27FC236}">
                  <a16:creationId xmlns:a16="http://schemas.microsoft.com/office/drawing/2014/main" id="{4C6EB09B-F2ED-CB42-A2AF-81398205A65E}"/>
                </a:ext>
              </a:extLst>
            </p:cNvPr>
            <p:cNvSpPr/>
            <p:nvPr/>
          </p:nvSpPr>
          <p:spPr>
            <a:xfrm>
              <a:off x="2743313" y="3278360"/>
              <a:ext cx="617244" cy="249976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ight Arrow 30">
              <a:extLst>
                <a:ext uri="{FF2B5EF4-FFF2-40B4-BE49-F238E27FC236}">
                  <a16:creationId xmlns:a16="http://schemas.microsoft.com/office/drawing/2014/main" id="{63DC3586-F853-D641-8B12-5B26EB697529}"/>
                </a:ext>
              </a:extLst>
            </p:cNvPr>
            <p:cNvSpPr/>
            <p:nvPr/>
          </p:nvSpPr>
          <p:spPr>
            <a:xfrm flipH="1">
              <a:off x="2677301" y="3622250"/>
              <a:ext cx="617244" cy="249976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4B4EE8A-3D36-1B49-9F80-24B0289C1DD5}"/>
              </a:ext>
            </a:extLst>
          </p:cNvPr>
          <p:cNvGrpSpPr/>
          <p:nvPr/>
        </p:nvGrpSpPr>
        <p:grpSpPr>
          <a:xfrm>
            <a:off x="5719036" y="2585048"/>
            <a:ext cx="683256" cy="593866"/>
            <a:chOff x="2677301" y="3278360"/>
            <a:chExt cx="683256" cy="593866"/>
          </a:xfrm>
        </p:grpSpPr>
        <p:sp>
          <p:nvSpPr>
            <p:cNvPr id="33" name="Right Arrow 32">
              <a:extLst>
                <a:ext uri="{FF2B5EF4-FFF2-40B4-BE49-F238E27FC236}">
                  <a16:creationId xmlns:a16="http://schemas.microsoft.com/office/drawing/2014/main" id="{D0ADA39D-C057-8C47-B467-AACFEBB8944A}"/>
                </a:ext>
              </a:extLst>
            </p:cNvPr>
            <p:cNvSpPr/>
            <p:nvPr/>
          </p:nvSpPr>
          <p:spPr>
            <a:xfrm>
              <a:off x="2743313" y="3278360"/>
              <a:ext cx="617244" cy="249976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ight Arrow 33">
              <a:extLst>
                <a:ext uri="{FF2B5EF4-FFF2-40B4-BE49-F238E27FC236}">
                  <a16:creationId xmlns:a16="http://schemas.microsoft.com/office/drawing/2014/main" id="{704FAEE7-E418-E84E-BEA1-414100A80C88}"/>
                </a:ext>
              </a:extLst>
            </p:cNvPr>
            <p:cNvSpPr/>
            <p:nvPr/>
          </p:nvSpPr>
          <p:spPr>
            <a:xfrm flipH="1">
              <a:off x="2677301" y="3622250"/>
              <a:ext cx="617244" cy="249976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54DA07D-0A49-6E44-949C-1C473777C509}"/>
                  </a:ext>
                </a:extLst>
              </p:cNvPr>
              <p:cNvSpPr txBox="1"/>
              <p:nvPr/>
            </p:nvSpPr>
            <p:spPr>
              <a:xfrm>
                <a:off x="2803781" y="2135066"/>
                <a:ext cx="4734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54DA07D-0A49-6E44-949C-1C473777C5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3781" y="2135066"/>
                <a:ext cx="473463" cy="369332"/>
              </a:xfrm>
              <a:prstGeom prst="rect">
                <a:avLst/>
              </a:prstGeom>
              <a:blipFill>
                <a:blip r:embed="rId10"/>
                <a:stretch>
                  <a:fillRect l="-7692" r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8FED9B-F21A-1B40-A94A-07407F18EB71}"/>
                  </a:ext>
                </a:extLst>
              </p:cNvPr>
              <p:cNvSpPr txBox="1"/>
              <p:nvPr/>
            </p:nvSpPr>
            <p:spPr>
              <a:xfrm>
                <a:off x="2826247" y="3146583"/>
                <a:ext cx="4066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58FED9B-F21A-1B40-A94A-07407F18E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247" y="3146583"/>
                <a:ext cx="406650" cy="369332"/>
              </a:xfrm>
              <a:prstGeom prst="rect">
                <a:avLst/>
              </a:prstGeom>
              <a:blipFill>
                <a:blip r:embed="rId11"/>
                <a:stretch>
                  <a:fillRect l="-24242" r="-6061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207A95C-AF3B-B64D-ACC4-9675F5D7D216}"/>
                  </a:ext>
                </a:extLst>
              </p:cNvPr>
              <p:cNvSpPr txBox="1"/>
              <p:nvPr/>
            </p:nvSpPr>
            <p:spPr>
              <a:xfrm>
                <a:off x="5752906" y="3164623"/>
                <a:ext cx="6594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207A95C-AF3B-B64D-ACC4-9675F5D7D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906" y="3164623"/>
                <a:ext cx="659411" cy="461665"/>
              </a:xfrm>
              <a:prstGeom prst="rect">
                <a:avLst/>
              </a:prstGeom>
              <a:blipFill>
                <a:blip r:embed="rId12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F28BBDC-AFCE-044E-8867-490975B0C811}"/>
                  </a:ext>
                </a:extLst>
              </p:cNvPr>
              <p:cNvSpPr txBox="1"/>
              <p:nvPr/>
            </p:nvSpPr>
            <p:spPr>
              <a:xfrm>
                <a:off x="5752905" y="2123459"/>
                <a:ext cx="6594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F28BBDC-AFCE-044E-8867-490975B0C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2905" y="2123459"/>
                <a:ext cx="659411" cy="461665"/>
              </a:xfrm>
              <a:prstGeom prst="rect">
                <a:avLst/>
              </a:prstGeom>
              <a:blipFill>
                <a:blip r:embed="rId13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7978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06D9F-E9F0-E746-A17D-A7632F170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A10A1-F685-9C4C-8149-17D5A76236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04950"/>
                <a:ext cx="4724400" cy="342900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Describes </a:t>
                </a:r>
                <a:r>
                  <a:rPr lang="en-US" b="1" dirty="0">
                    <a:solidFill>
                      <a:schemeClr val="tx1"/>
                    </a:solidFill>
                  </a:rPr>
                  <a:t>time intervals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between independent events occurring at an </a:t>
                </a:r>
                <a:r>
                  <a:rPr lang="en-US" b="1" dirty="0">
                    <a:solidFill>
                      <a:schemeClr val="tx1"/>
                    </a:solidFill>
                  </a:rPr>
                  <a:t>average rate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𝑝𝑑𝑓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e.g., Time intervals between spikes in a neuron during steady-state firing.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e.g., Time a protein spends in a specific conformation.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A10A1-F685-9C4C-8149-17D5A76236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04950"/>
                <a:ext cx="4724400" cy="3429000"/>
              </a:xfrm>
              <a:blipFill>
                <a:blip r:embed="rId2"/>
                <a:stretch>
                  <a:fillRect l="-1877" t="-2214" r="-536" b="-3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74475-058E-854C-A085-67F26D3805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21</a:t>
            </a:fld>
            <a:endParaRPr lang="en-US"/>
          </a:p>
        </p:txBody>
      </p:sp>
      <p:pic>
        <p:nvPicPr>
          <p:cNvPr id="3074" name="Picture 2" descr="plot of the probability density function of the exponential distribution">
            <a:extLst>
              <a:ext uri="{FF2B5EF4-FFF2-40B4-BE49-F238E27FC236}">
                <a16:creationId xmlns:a16="http://schemas.microsoft.com/office/drawing/2014/main" id="{133191A2-6259-684C-B795-9B0BE6832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553" y="1581150"/>
            <a:ext cx="3532094" cy="282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05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06D9F-E9F0-E746-A17D-A7632F170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A10A1-F685-9C4C-8149-17D5A76236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04950"/>
                <a:ext cx="4902756" cy="342900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Describes the </a:t>
                </a:r>
                <a:r>
                  <a:rPr lang="en-US" b="1" dirty="0">
                    <a:solidFill>
                      <a:schemeClr val="tx1"/>
                    </a:solidFill>
                  </a:rPr>
                  <a:t>number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of independent events </a:t>
                </a:r>
                <a:r>
                  <a:rPr lang="en-US" b="1" dirty="0">
                    <a:solidFill>
                      <a:schemeClr val="tx1"/>
                    </a:solidFill>
                  </a:rPr>
                  <a:t>within an interval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(e.g. time or space) if they occur at an </a:t>
                </a:r>
                <a:r>
                  <a:rPr lang="en-US" b="1" dirty="0">
                    <a:solidFill>
                      <a:schemeClr val="tx1"/>
                    </a:solidFill>
                  </a:rPr>
                  <a:t>average rate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𝑝𝑚𝑓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e.g., Number of spontaneously released vesicles per minute at a synapse.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A10A1-F685-9C4C-8149-17D5A76236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04950"/>
                <a:ext cx="4902756" cy="3429000"/>
              </a:xfrm>
              <a:blipFill>
                <a:blip r:embed="rId2"/>
                <a:stretch>
                  <a:fillRect l="-1813" t="-1107" b="-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74475-058E-854C-A085-67F26D3805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60CD71-91A8-BF4B-BD64-F8AD40448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956" y="1786731"/>
            <a:ext cx="3453287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997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06D9F-E9F0-E746-A17D-A7632F170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Binomial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A10A1-F685-9C4C-8149-17D5A76236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199" y="1504950"/>
                <a:ext cx="4890248" cy="342900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Describes the </a:t>
                </a:r>
                <a:r>
                  <a:rPr lang="en-US" b="1" dirty="0">
                    <a:solidFill>
                      <a:schemeClr val="tx1"/>
                    </a:solidFill>
                  </a:rPr>
                  <a:t>number of successes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out of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identical and independent </a:t>
                </a:r>
                <a:r>
                  <a:rPr lang="en-US" b="1" dirty="0">
                    <a:solidFill>
                      <a:schemeClr val="tx1"/>
                    </a:solidFill>
                  </a:rPr>
                  <a:t>trials</a:t>
                </a: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each with a </a:t>
                </a:r>
                <a:r>
                  <a:rPr lang="en-US" b="1" dirty="0">
                    <a:solidFill>
                      <a:schemeClr val="tx1"/>
                    </a:solidFill>
                  </a:rPr>
                  <a:t>probability of success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𝑝𝑚𝑓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e.g., Number of occupied binding sites in a tetramer at a specific concentration of ligand.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8A10A1-F685-9C4C-8149-17D5A76236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199" y="1504950"/>
                <a:ext cx="4890248" cy="3429000"/>
              </a:xfrm>
              <a:blipFill>
                <a:blip r:embed="rId2"/>
                <a:stretch>
                  <a:fillRect l="-1818" t="-2214" r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74475-058E-854C-A085-67F26D3805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12329F-97C7-6A44-B2CC-BC6AAB884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904" y="1504950"/>
            <a:ext cx="3659096" cy="27443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76F01E-F077-A140-8DEF-0B6D7B6739CB}"/>
                  </a:ext>
                </a:extLst>
              </p:cNvPr>
              <p:cNvSpPr txBox="1"/>
              <p:nvPr/>
            </p:nvSpPr>
            <p:spPr>
              <a:xfrm>
                <a:off x="7162052" y="4079994"/>
                <a:ext cx="30480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776F01E-F077-A140-8DEF-0B6D7B673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052" y="4079994"/>
                <a:ext cx="304800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0CC20B-C681-6E47-A805-27BEC4713930}"/>
                  </a:ext>
                </a:extLst>
              </p:cNvPr>
              <p:cNvSpPr txBox="1"/>
              <p:nvPr/>
            </p:nvSpPr>
            <p:spPr>
              <a:xfrm rot="16200000">
                <a:off x="5097624" y="2656847"/>
                <a:ext cx="83820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𝑝𝑚𝑓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40CC20B-C681-6E47-A805-27BEC47139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097624" y="2656847"/>
                <a:ext cx="838200" cy="338554"/>
              </a:xfrm>
              <a:prstGeom prst="rect">
                <a:avLst/>
              </a:prstGeom>
              <a:blipFill>
                <a:blip r:embed="rId5"/>
                <a:stretch>
                  <a:fillRect r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04911E-ABB6-9947-8D59-41772819A97D}"/>
                  </a:ext>
                </a:extLst>
              </p:cNvPr>
              <p:cNvSpPr txBox="1"/>
              <p:nvPr/>
            </p:nvSpPr>
            <p:spPr>
              <a:xfrm>
                <a:off x="7924800" y="1698804"/>
                <a:ext cx="89588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16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0.3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A04911E-ABB6-9947-8D59-41772819A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0" y="1698804"/>
                <a:ext cx="895886" cy="584775"/>
              </a:xfrm>
              <a:prstGeom prst="rect">
                <a:avLst/>
              </a:prstGeom>
              <a:blipFill>
                <a:blip r:embed="rId6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7250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CA385-57BA-E04C-ACCE-F48A9E827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What’s so great about using a probability distribution to describe your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E95D9-A466-4F4A-8797-437C34A33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33550"/>
            <a:ext cx="8229600" cy="320040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The entire data distribution is described by a </a:t>
            </a:r>
            <a:r>
              <a:rPr lang="en-US" b="1" dirty="0">
                <a:solidFill>
                  <a:schemeClr val="tx1"/>
                </a:solidFill>
              </a:rPr>
              <a:t>small number of meaningful parameters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. 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This makes for a very </a:t>
            </a:r>
            <a:r>
              <a:rPr lang="en-US" b="1" dirty="0">
                <a:solidFill>
                  <a:schemeClr val="tx1"/>
                </a:solidFill>
              </a:rPr>
              <a:t>simple data model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that is </a:t>
            </a:r>
            <a:r>
              <a:rPr lang="en-US" b="1" dirty="0">
                <a:solidFill>
                  <a:schemeClr val="tx1"/>
                </a:solidFill>
              </a:rPr>
              <a:t>easy to use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and </a:t>
            </a:r>
            <a:r>
              <a:rPr lang="en-US" b="1" dirty="0">
                <a:solidFill>
                  <a:schemeClr val="tx1"/>
                </a:solidFill>
              </a:rPr>
              <a:t>easy to interpret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If your data is well described by a simple probability distribution, then this is most likely </a:t>
            </a:r>
            <a:r>
              <a:rPr lang="en-US" b="1" dirty="0">
                <a:solidFill>
                  <a:srgbClr val="C00000"/>
                </a:solidFill>
              </a:rPr>
              <a:t>what you want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to use.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B8E4B8-0C10-CB42-BCF6-E68753F66D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279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vs. Sample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25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8E9FAB-A1A7-EA44-8DBA-D79BCF37A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466615"/>
            <a:ext cx="5638800" cy="315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319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Population vs. Sample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E5AA0D-8810-BF4C-9AC3-5F14E461116E}"/>
                  </a:ext>
                </a:extLst>
              </p:cNvPr>
              <p:cNvSpPr txBox="1"/>
              <p:nvPr/>
            </p:nvSpPr>
            <p:spPr>
              <a:xfrm>
                <a:off x="5342806" y="1887592"/>
                <a:ext cx="25397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6">
                        <a:lumMod val="75000"/>
                      </a:schemeClr>
                    </a:solidFill>
                  </a:rPr>
                  <a:t>Random Sample of size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6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E5AA0D-8810-BF4C-9AC3-5F14E4611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2806" y="1887592"/>
                <a:ext cx="2539798" cy="338554"/>
              </a:xfrm>
              <a:prstGeom prst="rect">
                <a:avLst/>
              </a:prstGeom>
              <a:blipFill>
                <a:blip r:embed="rId2"/>
                <a:stretch>
                  <a:fillRect l="-995" t="-3571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 5">
            <a:extLst>
              <a:ext uri="{FF2B5EF4-FFF2-40B4-BE49-F238E27FC236}">
                <a16:creationId xmlns:a16="http://schemas.microsoft.com/office/drawing/2014/main" id="{2FA6CCF8-1DAB-FD43-9556-37742D5672B5}"/>
              </a:ext>
            </a:extLst>
          </p:cNvPr>
          <p:cNvSpPr/>
          <p:nvPr/>
        </p:nvSpPr>
        <p:spPr>
          <a:xfrm>
            <a:off x="457200" y="1397374"/>
            <a:ext cx="2028171" cy="160020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6365F0-EBB8-2D47-9A39-0E62A6500313}"/>
                  </a:ext>
                </a:extLst>
              </p:cNvPr>
              <p:cNvSpPr txBox="1"/>
              <p:nvPr/>
            </p:nvSpPr>
            <p:spPr>
              <a:xfrm>
                <a:off x="4472823" y="1502630"/>
                <a:ext cx="6632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6365F0-EBB8-2D47-9A39-0E62A6500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823" y="1502630"/>
                <a:ext cx="663258" cy="338554"/>
              </a:xfrm>
              <a:prstGeom prst="rect">
                <a:avLst/>
              </a:prstGeom>
              <a:blipFill>
                <a:blip r:embed="rId3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A421EA-3B93-704A-A936-0B3A6E923663}"/>
              </a:ext>
            </a:extLst>
          </p:cNvPr>
          <p:cNvCxnSpPr>
            <a:cxnSpLocks/>
          </p:cNvCxnSpPr>
          <p:nvPr/>
        </p:nvCxnSpPr>
        <p:spPr>
          <a:xfrm>
            <a:off x="2028560" y="1672526"/>
            <a:ext cx="241593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764FDD1-35BF-2C45-A1A8-09DC25DFD282}"/>
              </a:ext>
            </a:extLst>
          </p:cNvPr>
          <p:cNvSpPr txBox="1"/>
          <p:nvPr/>
        </p:nvSpPr>
        <p:spPr>
          <a:xfrm>
            <a:off x="877283" y="1475388"/>
            <a:ext cx="1151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Population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6B758F3-CA05-8C46-843A-B687617AE3E3}"/>
                  </a:ext>
                </a:extLst>
              </p:cNvPr>
              <p:cNvSpPr/>
              <p:nvPr/>
            </p:nvSpPr>
            <p:spPr>
              <a:xfrm>
                <a:off x="3168831" y="1913592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6B758F3-CA05-8C46-843A-B687617AE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831" y="1913592"/>
                <a:ext cx="377303" cy="28655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11ABD3-E697-C442-8102-C37FC04282E4}"/>
                  </a:ext>
                </a:extLst>
              </p:cNvPr>
              <p:cNvSpPr txBox="1"/>
              <p:nvPr/>
            </p:nvSpPr>
            <p:spPr>
              <a:xfrm>
                <a:off x="4472823" y="1870345"/>
                <a:ext cx="6328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bar>
                      <m:r>
                        <a:rPr lang="en-US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11ABD3-E697-C442-8102-C37FC042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823" y="1870345"/>
                <a:ext cx="632866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FEDAE1-B8F5-AA41-B457-AE541453A499}"/>
              </a:ext>
            </a:extLst>
          </p:cNvPr>
          <p:cNvCxnSpPr>
            <a:cxnSpLocks/>
          </p:cNvCxnSpPr>
          <p:nvPr/>
        </p:nvCxnSpPr>
        <p:spPr>
          <a:xfrm>
            <a:off x="3655994" y="2049980"/>
            <a:ext cx="7780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A516998-E4CD-8F4D-BE99-F6EFC953E4C6}"/>
                  </a:ext>
                </a:extLst>
              </p:cNvPr>
              <p:cNvSpPr/>
              <p:nvPr/>
            </p:nvSpPr>
            <p:spPr>
              <a:xfrm>
                <a:off x="1821980" y="1993091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A516998-E4CD-8F4D-BE99-F6EFC953E4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980" y="1993091"/>
                <a:ext cx="377303" cy="2865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2064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27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A6CCF8-1DAB-FD43-9556-37742D5672B5}"/>
              </a:ext>
            </a:extLst>
          </p:cNvPr>
          <p:cNvSpPr/>
          <p:nvPr/>
        </p:nvSpPr>
        <p:spPr>
          <a:xfrm>
            <a:off x="457200" y="1397374"/>
            <a:ext cx="2028171" cy="160020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6365F0-EBB8-2D47-9A39-0E62A6500313}"/>
                  </a:ext>
                </a:extLst>
              </p:cNvPr>
              <p:cNvSpPr txBox="1"/>
              <p:nvPr/>
            </p:nvSpPr>
            <p:spPr>
              <a:xfrm>
                <a:off x="4472823" y="1502630"/>
                <a:ext cx="6632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6365F0-EBB8-2D47-9A39-0E62A6500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823" y="1502630"/>
                <a:ext cx="663258" cy="338554"/>
              </a:xfrm>
              <a:prstGeom prst="rect">
                <a:avLst/>
              </a:prstGeom>
              <a:blipFill>
                <a:blip r:embed="rId2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A421EA-3B93-704A-A936-0B3A6E923663}"/>
              </a:ext>
            </a:extLst>
          </p:cNvPr>
          <p:cNvCxnSpPr>
            <a:cxnSpLocks/>
          </p:cNvCxnSpPr>
          <p:nvPr/>
        </p:nvCxnSpPr>
        <p:spPr>
          <a:xfrm>
            <a:off x="2028560" y="1672526"/>
            <a:ext cx="241593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764FDD1-35BF-2C45-A1A8-09DC25DFD282}"/>
              </a:ext>
            </a:extLst>
          </p:cNvPr>
          <p:cNvSpPr txBox="1"/>
          <p:nvPr/>
        </p:nvSpPr>
        <p:spPr>
          <a:xfrm>
            <a:off x="877283" y="1475388"/>
            <a:ext cx="1151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Population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6B758F3-CA05-8C46-843A-B687617AE3E3}"/>
                  </a:ext>
                </a:extLst>
              </p:cNvPr>
              <p:cNvSpPr/>
              <p:nvPr/>
            </p:nvSpPr>
            <p:spPr>
              <a:xfrm>
                <a:off x="3168831" y="1913592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6B758F3-CA05-8C46-843A-B687617AE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831" y="1913592"/>
                <a:ext cx="377303" cy="28655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11ABD3-E697-C442-8102-C37FC04282E4}"/>
                  </a:ext>
                </a:extLst>
              </p:cNvPr>
              <p:cNvSpPr txBox="1"/>
              <p:nvPr/>
            </p:nvSpPr>
            <p:spPr>
              <a:xfrm>
                <a:off x="4472823" y="1870345"/>
                <a:ext cx="716991" cy="341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11ABD3-E697-C442-8102-C37FC042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823" y="1870345"/>
                <a:ext cx="716991" cy="3414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FEDAE1-B8F5-AA41-B457-AE541453A499}"/>
              </a:ext>
            </a:extLst>
          </p:cNvPr>
          <p:cNvCxnSpPr>
            <a:cxnSpLocks/>
          </p:cNvCxnSpPr>
          <p:nvPr/>
        </p:nvCxnSpPr>
        <p:spPr>
          <a:xfrm>
            <a:off x="3655994" y="2049980"/>
            <a:ext cx="7780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A516998-E4CD-8F4D-BE99-F6EFC953E4C6}"/>
                  </a:ext>
                </a:extLst>
              </p:cNvPr>
              <p:cNvSpPr/>
              <p:nvPr/>
            </p:nvSpPr>
            <p:spPr>
              <a:xfrm>
                <a:off x="1821980" y="1993091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A516998-E4CD-8F4D-BE99-F6EFC953E4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980" y="1993091"/>
                <a:ext cx="377303" cy="2865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A571675-9B8A-B24D-86E4-808B581AA0C1}"/>
                  </a:ext>
                </a:extLst>
              </p:cNvPr>
              <p:cNvSpPr/>
              <p:nvPr/>
            </p:nvSpPr>
            <p:spPr>
              <a:xfrm>
                <a:off x="3168831" y="2310769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A571675-9B8A-B24D-86E4-808B581AA0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831" y="2310769"/>
                <a:ext cx="377303" cy="2865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70EC9B-7CE0-134E-AC29-6FD3C6BCF7AF}"/>
                  </a:ext>
                </a:extLst>
              </p:cNvPr>
              <p:cNvSpPr txBox="1"/>
              <p:nvPr/>
            </p:nvSpPr>
            <p:spPr>
              <a:xfrm>
                <a:off x="4472823" y="2267522"/>
                <a:ext cx="716991" cy="341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70EC9B-7CE0-134E-AC29-6FD3C6BCF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823" y="2267522"/>
                <a:ext cx="716991" cy="3414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58A82A-B636-394B-AE9B-65C66C2E4660}"/>
              </a:ext>
            </a:extLst>
          </p:cNvPr>
          <p:cNvCxnSpPr>
            <a:cxnSpLocks/>
          </p:cNvCxnSpPr>
          <p:nvPr/>
        </p:nvCxnSpPr>
        <p:spPr>
          <a:xfrm>
            <a:off x="3655994" y="2447157"/>
            <a:ext cx="7780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4C14706-FD7E-CB48-8062-D6BD710D31B7}"/>
                  </a:ext>
                </a:extLst>
              </p:cNvPr>
              <p:cNvSpPr/>
              <p:nvPr/>
            </p:nvSpPr>
            <p:spPr>
              <a:xfrm>
                <a:off x="3164349" y="2707338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4C14706-FD7E-CB48-8062-D6BD710D31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349" y="2707338"/>
                <a:ext cx="377303" cy="2865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20DC597-27A3-344E-8CE5-5F468940D627}"/>
                  </a:ext>
                </a:extLst>
              </p:cNvPr>
              <p:cNvSpPr txBox="1"/>
              <p:nvPr/>
            </p:nvSpPr>
            <p:spPr>
              <a:xfrm>
                <a:off x="4468341" y="2664091"/>
                <a:ext cx="716991" cy="341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20DC597-27A3-344E-8CE5-5F468940D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341" y="2664091"/>
                <a:ext cx="716991" cy="341440"/>
              </a:xfrm>
              <a:prstGeom prst="rect">
                <a:avLst/>
              </a:prstGeom>
              <a:blipFill>
                <a:blip r:embed="rId9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9F36D8A-ED54-9F46-A0BE-A8DDE4CB9364}"/>
              </a:ext>
            </a:extLst>
          </p:cNvPr>
          <p:cNvCxnSpPr>
            <a:cxnSpLocks/>
          </p:cNvCxnSpPr>
          <p:nvPr/>
        </p:nvCxnSpPr>
        <p:spPr>
          <a:xfrm>
            <a:off x="3651512" y="2843726"/>
            <a:ext cx="7780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1C564E56-5DD5-9144-BF97-44C4C06A7E6E}"/>
                  </a:ext>
                </a:extLst>
              </p:cNvPr>
              <p:cNvSpPr/>
              <p:nvPr/>
            </p:nvSpPr>
            <p:spPr>
              <a:xfrm>
                <a:off x="639603" y="1993091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1C564E56-5DD5-9144-BF97-44C4C06A7E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03" y="1993091"/>
                <a:ext cx="377303" cy="2865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6398A24-B435-7940-B99B-7F4A8794B71D}"/>
                  </a:ext>
                </a:extLst>
              </p:cNvPr>
              <p:cNvSpPr/>
              <p:nvPr/>
            </p:nvSpPr>
            <p:spPr>
              <a:xfrm>
                <a:off x="914400" y="2336768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6398A24-B435-7940-B99B-7F4A8794B7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2336768"/>
                <a:ext cx="377303" cy="28655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C2653AF-D73F-0043-BF9B-AC42C35CAA12}"/>
                  </a:ext>
                </a:extLst>
              </p:cNvPr>
              <p:cNvSpPr/>
              <p:nvPr/>
            </p:nvSpPr>
            <p:spPr>
              <a:xfrm>
                <a:off x="867031" y="1901854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C2653AF-D73F-0043-BF9B-AC42C35CAA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031" y="1901854"/>
                <a:ext cx="377303" cy="2865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8DE619A-6948-154B-8A0B-6BE3892C7B6A}"/>
                  </a:ext>
                </a:extLst>
              </p:cNvPr>
              <p:cNvSpPr/>
              <p:nvPr/>
            </p:nvSpPr>
            <p:spPr>
              <a:xfrm>
                <a:off x="1465352" y="2208778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8DE619A-6948-154B-8A0B-6BE3892C7B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352" y="2208778"/>
                <a:ext cx="377303" cy="286555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1A3C7A4-25F1-C24B-ADE1-EFDC0E4EDFBA}"/>
                  </a:ext>
                </a:extLst>
              </p:cNvPr>
              <p:cNvSpPr/>
              <p:nvPr/>
            </p:nvSpPr>
            <p:spPr>
              <a:xfrm>
                <a:off x="1433775" y="2564060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1A3C7A4-25F1-C24B-ADE1-EFDC0E4EDF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775" y="2564060"/>
                <a:ext cx="377303" cy="286555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C83D113-42B0-1247-AD69-D3FC6ABF1285}"/>
                  </a:ext>
                </a:extLst>
              </p:cNvPr>
              <p:cNvSpPr/>
              <p:nvPr/>
            </p:nvSpPr>
            <p:spPr>
              <a:xfrm>
                <a:off x="1891175" y="2352055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C83D113-42B0-1247-AD69-D3FC6ABF1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175" y="2352055"/>
                <a:ext cx="377303" cy="286555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6E650FA-9C79-3140-85B1-7E179EA2D1B4}"/>
                  </a:ext>
                </a:extLst>
              </p:cNvPr>
              <p:cNvSpPr/>
              <p:nvPr/>
            </p:nvSpPr>
            <p:spPr>
              <a:xfrm>
                <a:off x="1291599" y="1857790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6E650FA-9C79-3140-85B1-7E179EA2D1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599" y="1857790"/>
                <a:ext cx="377303" cy="28655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6B8862E-3E65-5A46-A2EC-0D98D2B6E3F3}"/>
              </a:ext>
            </a:extLst>
          </p:cNvPr>
          <p:cNvSpPr txBox="1"/>
          <p:nvPr/>
        </p:nvSpPr>
        <p:spPr>
          <a:xfrm rot="16200000">
            <a:off x="4452952" y="300928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5123EE5-2EA3-6E4F-84F0-3399D39A0343}"/>
              </a:ext>
            </a:extLst>
          </p:cNvPr>
          <p:cNvGrpSpPr/>
          <p:nvPr/>
        </p:nvGrpSpPr>
        <p:grpSpPr>
          <a:xfrm>
            <a:off x="5629429" y="2738972"/>
            <a:ext cx="2914341" cy="2065858"/>
            <a:chOff x="5051738" y="1782507"/>
            <a:chExt cx="2914341" cy="206585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4564FC2-A22E-F247-9421-6249650992F0}"/>
                </a:ext>
              </a:extLst>
            </p:cNvPr>
            <p:cNvSpPr txBox="1"/>
            <p:nvPr/>
          </p:nvSpPr>
          <p:spPr>
            <a:xfrm rot="16200000">
              <a:off x="4924299" y="2476881"/>
              <a:ext cx="5934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PDF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7A6B9CA-AF6E-0F46-A0E5-CF4FA2D1B88E}"/>
                </a:ext>
              </a:extLst>
            </p:cNvPr>
            <p:cNvGrpSpPr/>
            <p:nvPr/>
          </p:nvGrpSpPr>
          <p:grpSpPr>
            <a:xfrm>
              <a:off x="5415589" y="1782507"/>
              <a:ext cx="2550490" cy="1727304"/>
              <a:chOff x="5515523" y="1782506"/>
              <a:chExt cx="3380674" cy="2289541"/>
            </a:xfrm>
          </p:grpSpPr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8D4F733A-A8D0-174A-B944-6B30C04400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24905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312E28AF-F35D-1A4B-8BD6-4E2AF52169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5523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753DA4D-C554-D848-AA3A-883F9D704F10}"/>
                    </a:ext>
                  </a:extLst>
                </p:cNvPr>
                <p:cNvSpPr txBox="1"/>
                <p:nvPr/>
              </p:nvSpPr>
              <p:spPr>
                <a:xfrm>
                  <a:off x="6481771" y="3509811"/>
                  <a:ext cx="35759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ar>
                          <m:barPr>
                            <m:pos m:val="top"/>
                            <m:ctrlP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753DA4D-C554-D848-AA3A-883F9D704F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1771" y="3509811"/>
                  <a:ext cx="357598" cy="338554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E03230A8-190A-7343-AE5D-FBBF00DEA8A1}"/>
              </a:ext>
            </a:extLst>
          </p:cNvPr>
          <p:cNvSpPr/>
          <p:nvPr/>
        </p:nvSpPr>
        <p:spPr>
          <a:xfrm>
            <a:off x="7348480" y="4397695"/>
            <a:ext cx="137160" cy="13716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F6F98A2-5051-D84A-88F0-AF4BCD570075}"/>
              </a:ext>
            </a:extLst>
          </p:cNvPr>
          <p:cNvSpPr/>
          <p:nvPr/>
        </p:nvSpPr>
        <p:spPr>
          <a:xfrm>
            <a:off x="6746805" y="4397695"/>
            <a:ext cx="137160" cy="13716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7D3C344-A114-A544-B1E3-869970626212}"/>
              </a:ext>
            </a:extLst>
          </p:cNvPr>
          <p:cNvSpPr/>
          <p:nvPr/>
        </p:nvSpPr>
        <p:spPr>
          <a:xfrm>
            <a:off x="7637498" y="4397695"/>
            <a:ext cx="137160" cy="13716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67EF312-47B2-234C-A1D6-3B2932715B1C}"/>
              </a:ext>
            </a:extLst>
          </p:cNvPr>
          <p:cNvSpPr txBox="1"/>
          <p:nvPr/>
        </p:nvSpPr>
        <p:spPr>
          <a:xfrm>
            <a:off x="5857179" y="2237615"/>
            <a:ext cx="2829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Distribution of sample means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D7A6EB4-2BF9-9949-82FE-BA75C4AC5598}"/>
                  </a:ext>
                </a:extLst>
              </p:cNvPr>
              <p:cNvSpPr txBox="1"/>
              <p:nvPr/>
            </p:nvSpPr>
            <p:spPr>
              <a:xfrm>
                <a:off x="6594523" y="4063690"/>
                <a:ext cx="4417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D7A6EB4-2BF9-9949-82FE-BA75C4AC5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4523" y="4063690"/>
                <a:ext cx="441724" cy="338554"/>
              </a:xfrm>
              <a:prstGeom prst="rect">
                <a:avLst/>
              </a:prstGeom>
              <a:blipFill>
                <a:blip r:embed="rId18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3F04B6E-204D-654E-AC97-58FC2A3E8C92}"/>
                  </a:ext>
                </a:extLst>
              </p:cNvPr>
              <p:cNvSpPr txBox="1"/>
              <p:nvPr/>
            </p:nvSpPr>
            <p:spPr>
              <a:xfrm>
                <a:off x="7199941" y="4063690"/>
                <a:ext cx="4464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3F04B6E-204D-654E-AC97-58FC2A3E8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9941" y="4063690"/>
                <a:ext cx="446469" cy="338554"/>
              </a:xfrm>
              <a:prstGeom prst="rect">
                <a:avLst/>
              </a:prstGeom>
              <a:blipFill>
                <a:blip r:embed="rId19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B03B339-B803-9A47-9B93-20C1BF5B7F93}"/>
                  </a:ext>
                </a:extLst>
              </p:cNvPr>
              <p:cNvSpPr txBox="1"/>
              <p:nvPr/>
            </p:nvSpPr>
            <p:spPr>
              <a:xfrm>
                <a:off x="7517907" y="4068759"/>
                <a:ext cx="4464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B03B339-B803-9A47-9B93-20C1BF5B7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907" y="4068759"/>
                <a:ext cx="446469" cy="33855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0269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Limit Theorem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28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A6CCF8-1DAB-FD43-9556-37742D5672B5}"/>
              </a:ext>
            </a:extLst>
          </p:cNvPr>
          <p:cNvSpPr/>
          <p:nvPr/>
        </p:nvSpPr>
        <p:spPr>
          <a:xfrm>
            <a:off x="457200" y="1397374"/>
            <a:ext cx="2028171" cy="160020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6365F0-EBB8-2D47-9A39-0E62A6500313}"/>
                  </a:ext>
                </a:extLst>
              </p:cNvPr>
              <p:cNvSpPr txBox="1"/>
              <p:nvPr/>
            </p:nvSpPr>
            <p:spPr>
              <a:xfrm>
                <a:off x="4472823" y="1502630"/>
                <a:ext cx="6632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6365F0-EBB8-2D47-9A39-0E62A6500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823" y="1502630"/>
                <a:ext cx="663258" cy="338554"/>
              </a:xfrm>
              <a:prstGeom prst="rect">
                <a:avLst/>
              </a:prstGeom>
              <a:blipFill>
                <a:blip r:embed="rId2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A421EA-3B93-704A-A936-0B3A6E923663}"/>
              </a:ext>
            </a:extLst>
          </p:cNvPr>
          <p:cNvCxnSpPr>
            <a:cxnSpLocks/>
          </p:cNvCxnSpPr>
          <p:nvPr/>
        </p:nvCxnSpPr>
        <p:spPr>
          <a:xfrm>
            <a:off x="2028560" y="1672526"/>
            <a:ext cx="241593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764FDD1-35BF-2C45-A1A8-09DC25DFD282}"/>
              </a:ext>
            </a:extLst>
          </p:cNvPr>
          <p:cNvSpPr txBox="1"/>
          <p:nvPr/>
        </p:nvSpPr>
        <p:spPr>
          <a:xfrm>
            <a:off x="877283" y="1475388"/>
            <a:ext cx="1151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Population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6B758F3-CA05-8C46-843A-B687617AE3E3}"/>
                  </a:ext>
                </a:extLst>
              </p:cNvPr>
              <p:cNvSpPr/>
              <p:nvPr/>
            </p:nvSpPr>
            <p:spPr>
              <a:xfrm>
                <a:off x="3168831" y="1913592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6B758F3-CA05-8C46-843A-B687617AE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831" y="1913592"/>
                <a:ext cx="377303" cy="28655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11ABD3-E697-C442-8102-C37FC04282E4}"/>
                  </a:ext>
                </a:extLst>
              </p:cNvPr>
              <p:cNvSpPr txBox="1"/>
              <p:nvPr/>
            </p:nvSpPr>
            <p:spPr>
              <a:xfrm>
                <a:off x="4472823" y="1870345"/>
                <a:ext cx="716991" cy="341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11ABD3-E697-C442-8102-C37FC042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823" y="1870345"/>
                <a:ext cx="716991" cy="3414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FEDAE1-B8F5-AA41-B457-AE541453A499}"/>
              </a:ext>
            </a:extLst>
          </p:cNvPr>
          <p:cNvCxnSpPr>
            <a:cxnSpLocks/>
          </p:cNvCxnSpPr>
          <p:nvPr/>
        </p:nvCxnSpPr>
        <p:spPr>
          <a:xfrm>
            <a:off x="3655994" y="2049980"/>
            <a:ext cx="7780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A516998-E4CD-8F4D-BE99-F6EFC953E4C6}"/>
                  </a:ext>
                </a:extLst>
              </p:cNvPr>
              <p:cNvSpPr/>
              <p:nvPr/>
            </p:nvSpPr>
            <p:spPr>
              <a:xfrm>
                <a:off x="1821980" y="1993091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A516998-E4CD-8F4D-BE99-F6EFC953E4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980" y="1993091"/>
                <a:ext cx="377303" cy="2865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A571675-9B8A-B24D-86E4-808B581AA0C1}"/>
                  </a:ext>
                </a:extLst>
              </p:cNvPr>
              <p:cNvSpPr/>
              <p:nvPr/>
            </p:nvSpPr>
            <p:spPr>
              <a:xfrm>
                <a:off x="3168831" y="2310769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A571675-9B8A-B24D-86E4-808B581AA0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831" y="2310769"/>
                <a:ext cx="377303" cy="2865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70EC9B-7CE0-134E-AC29-6FD3C6BCF7AF}"/>
                  </a:ext>
                </a:extLst>
              </p:cNvPr>
              <p:cNvSpPr txBox="1"/>
              <p:nvPr/>
            </p:nvSpPr>
            <p:spPr>
              <a:xfrm>
                <a:off x="4472823" y="2267522"/>
                <a:ext cx="716991" cy="341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70EC9B-7CE0-134E-AC29-6FD3C6BCF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823" y="2267522"/>
                <a:ext cx="716991" cy="3414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58A82A-B636-394B-AE9B-65C66C2E4660}"/>
              </a:ext>
            </a:extLst>
          </p:cNvPr>
          <p:cNvCxnSpPr>
            <a:cxnSpLocks/>
          </p:cNvCxnSpPr>
          <p:nvPr/>
        </p:nvCxnSpPr>
        <p:spPr>
          <a:xfrm>
            <a:off x="3655994" y="2447157"/>
            <a:ext cx="7780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4C14706-FD7E-CB48-8062-D6BD710D31B7}"/>
                  </a:ext>
                </a:extLst>
              </p:cNvPr>
              <p:cNvSpPr/>
              <p:nvPr/>
            </p:nvSpPr>
            <p:spPr>
              <a:xfrm>
                <a:off x="3164349" y="2707338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4C14706-FD7E-CB48-8062-D6BD710D31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349" y="2707338"/>
                <a:ext cx="377303" cy="2865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20DC597-27A3-344E-8CE5-5F468940D627}"/>
                  </a:ext>
                </a:extLst>
              </p:cNvPr>
              <p:cNvSpPr txBox="1"/>
              <p:nvPr/>
            </p:nvSpPr>
            <p:spPr>
              <a:xfrm>
                <a:off x="4468341" y="2664091"/>
                <a:ext cx="716991" cy="341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20DC597-27A3-344E-8CE5-5F468940D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341" y="2664091"/>
                <a:ext cx="716991" cy="341440"/>
              </a:xfrm>
              <a:prstGeom prst="rect">
                <a:avLst/>
              </a:prstGeom>
              <a:blipFill>
                <a:blip r:embed="rId9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9F36D8A-ED54-9F46-A0BE-A8DDE4CB9364}"/>
              </a:ext>
            </a:extLst>
          </p:cNvPr>
          <p:cNvCxnSpPr>
            <a:cxnSpLocks/>
          </p:cNvCxnSpPr>
          <p:nvPr/>
        </p:nvCxnSpPr>
        <p:spPr>
          <a:xfrm>
            <a:off x="3651512" y="2843726"/>
            <a:ext cx="7780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1C564E56-5DD5-9144-BF97-44C4C06A7E6E}"/>
                  </a:ext>
                </a:extLst>
              </p:cNvPr>
              <p:cNvSpPr/>
              <p:nvPr/>
            </p:nvSpPr>
            <p:spPr>
              <a:xfrm>
                <a:off x="639603" y="1993091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1C564E56-5DD5-9144-BF97-44C4C06A7E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03" y="1993091"/>
                <a:ext cx="377303" cy="2865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6398A24-B435-7940-B99B-7F4A8794B71D}"/>
                  </a:ext>
                </a:extLst>
              </p:cNvPr>
              <p:cNvSpPr/>
              <p:nvPr/>
            </p:nvSpPr>
            <p:spPr>
              <a:xfrm>
                <a:off x="914400" y="2336768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6398A24-B435-7940-B99B-7F4A8794B7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2336768"/>
                <a:ext cx="377303" cy="28655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C2653AF-D73F-0043-BF9B-AC42C35CAA12}"/>
                  </a:ext>
                </a:extLst>
              </p:cNvPr>
              <p:cNvSpPr/>
              <p:nvPr/>
            </p:nvSpPr>
            <p:spPr>
              <a:xfrm>
                <a:off x="867031" y="1901854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C2653AF-D73F-0043-BF9B-AC42C35CAA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031" y="1901854"/>
                <a:ext cx="377303" cy="2865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8DE619A-6948-154B-8A0B-6BE3892C7B6A}"/>
                  </a:ext>
                </a:extLst>
              </p:cNvPr>
              <p:cNvSpPr/>
              <p:nvPr/>
            </p:nvSpPr>
            <p:spPr>
              <a:xfrm>
                <a:off x="1465352" y="2208778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8DE619A-6948-154B-8A0B-6BE3892C7B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352" y="2208778"/>
                <a:ext cx="377303" cy="286555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1A3C7A4-25F1-C24B-ADE1-EFDC0E4EDFBA}"/>
                  </a:ext>
                </a:extLst>
              </p:cNvPr>
              <p:cNvSpPr/>
              <p:nvPr/>
            </p:nvSpPr>
            <p:spPr>
              <a:xfrm>
                <a:off x="1433775" y="2564060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1A3C7A4-25F1-C24B-ADE1-EFDC0E4EDF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775" y="2564060"/>
                <a:ext cx="377303" cy="286555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C83D113-42B0-1247-AD69-D3FC6ABF1285}"/>
                  </a:ext>
                </a:extLst>
              </p:cNvPr>
              <p:cNvSpPr/>
              <p:nvPr/>
            </p:nvSpPr>
            <p:spPr>
              <a:xfrm>
                <a:off x="1891175" y="2352055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C83D113-42B0-1247-AD69-D3FC6ABF1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175" y="2352055"/>
                <a:ext cx="377303" cy="286555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6E650FA-9C79-3140-85B1-7E179EA2D1B4}"/>
                  </a:ext>
                </a:extLst>
              </p:cNvPr>
              <p:cNvSpPr/>
              <p:nvPr/>
            </p:nvSpPr>
            <p:spPr>
              <a:xfrm>
                <a:off x="1291599" y="1857790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6E650FA-9C79-3140-85B1-7E179EA2D1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599" y="1857790"/>
                <a:ext cx="377303" cy="28655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6B8862E-3E65-5A46-A2EC-0D98D2B6E3F3}"/>
              </a:ext>
            </a:extLst>
          </p:cNvPr>
          <p:cNvSpPr txBox="1"/>
          <p:nvPr/>
        </p:nvSpPr>
        <p:spPr>
          <a:xfrm rot="16200000">
            <a:off x="4452952" y="300928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5123EE5-2EA3-6E4F-84F0-3399D39A0343}"/>
              </a:ext>
            </a:extLst>
          </p:cNvPr>
          <p:cNvGrpSpPr/>
          <p:nvPr/>
        </p:nvGrpSpPr>
        <p:grpSpPr>
          <a:xfrm>
            <a:off x="5629429" y="2738972"/>
            <a:ext cx="2914341" cy="2065858"/>
            <a:chOff x="5051738" y="1782507"/>
            <a:chExt cx="2914341" cy="206585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4564FC2-A22E-F247-9421-6249650992F0}"/>
                </a:ext>
              </a:extLst>
            </p:cNvPr>
            <p:cNvSpPr txBox="1"/>
            <p:nvPr/>
          </p:nvSpPr>
          <p:spPr>
            <a:xfrm rot="16200000">
              <a:off x="4924299" y="2476881"/>
              <a:ext cx="5934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PDF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7A6B9CA-AF6E-0F46-A0E5-CF4FA2D1B88E}"/>
                </a:ext>
              </a:extLst>
            </p:cNvPr>
            <p:cNvGrpSpPr/>
            <p:nvPr/>
          </p:nvGrpSpPr>
          <p:grpSpPr>
            <a:xfrm>
              <a:off x="5415589" y="1782507"/>
              <a:ext cx="2550490" cy="1727304"/>
              <a:chOff x="5515523" y="1782506"/>
              <a:chExt cx="3380674" cy="2289541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116AFFC-B4D4-9A4C-B1F5-FB2BE2082E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59785" y="1875667"/>
                <a:ext cx="3197970" cy="2161603"/>
              </a:xfrm>
              <a:prstGeom prst="rect">
                <a:avLst/>
              </a:prstGeom>
            </p:spPr>
          </p:pic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8D4F733A-A8D0-174A-B944-6B30C04400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24905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312E28AF-F35D-1A4B-8BD6-4E2AF52169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5523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753DA4D-C554-D848-AA3A-883F9D704F10}"/>
                    </a:ext>
                  </a:extLst>
                </p:cNvPr>
                <p:cNvSpPr txBox="1"/>
                <p:nvPr/>
              </p:nvSpPr>
              <p:spPr>
                <a:xfrm>
                  <a:off x="6481771" y="3509811"/>
                  <a:ext cx="35759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ar>
                          <m:barPr>
                            <m:pos m:val="top"/>
                            <m:ctrlP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753DA4D-C554-D848-AA3A-883F9D704F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1771" y="3509811"/>
                  <a:ext cx="357598" cy="338554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E03230A8-190A-7343-AE5D-FBBF00DEA8A1}"/>
              </a:ext>
            </a:extLst>
          </p:cNvPr>
          <p:cNvSpPr/>
          <p:nvPr/>
        </p:nvSpPr>
        <p:spPr>
          <a:xfrm>
            <a:off x="7348480" y="4397695"/>
            <a:ext cx="137160" cy="13716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F6F98A2-5051-D84A-88F0-AF4BCD570075}"/>
              </a:ext>
            </a:extLst>
          </p:cNvPr>
          <p:cNvSpPr/>
          <p:nvPr/>
        </p:nvSpPr>
        <p:spPr>
          <a:xfrm>
            <a:off x="6746805" y="4397695"/>
            <a:ext cx="137160" cy="13716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7D3C344-A114-A544-B1E3-869970626212}"/>
              </a:ext>
            </a:extLst>
          </p:cNvPr>
          <p:cNvSpPr/>
          <p:nvPr/>
        </p:nvSpPr>
        <p:spPr>
          <a:xfrm>
            <a:off x="7637498" y="4397695"/>
            <a:ext cx="137160" cy="13716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D7A6EB4-2BF9-9949-82FE-BA75C4AC5598}"/>
                  </a:ext>
                </a:extLst>
              </p:cNvPr>
              <p:cNvSpPr txBox="1"/>
              <p:nvPr/>
            </p:nvSpPr>
            <p:spPr>
              <a:xfrm>
                <a:off x="6594523" y="4063690"/>
                <a:ext cx="4417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D7A6EB4-2BF9-9949-82FE-BA75C4AC5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4523" y="4063690"/>
                <a:ext cx="441724" cy="338554"/>
              </a:xfrm>
              <a:prstGeom prst="rect">
                <a:avLst/>
              </a:prstGeom>
              <a:blipFill>
                <a:blip r:embed="rId19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3F04B6E-204D-654E-AC97-58FC2A3E8C92}"/>
                  </a:ext>
                </a:extLst>
              </p:cNvPr>
              <p:cNvSpPr txBox="1"/>
              <p:nvPr/>
            </p:nvSpPr>
            <p:spPr>
              <a:xfrm>
                <a:off x="7199941" y="4063690"/>
                <a:ext cx="4464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3F04B6E-204D-654E-AC97-58FC2A3E8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9941" y="4063690"/>
                <a:ext cx="446469" cy="338554"/>
              </a:xfrm>
              <a:prstGeom prst="rect">
                <a:avLst/>
              </a:prstGeom>
              <a:blipFill>
                <a:blip r:embed="rId20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B03B339-B803-9A47-9B93-20C1BF5B7F93}"/>
                  </a:ext>
                </a:extLst>
              </p:cNvPr>
              <p:cNvSpPr txBox="1"/>
              <p:nvPr/>
            </p:nvSpPr>
            <p:spPr>
              <a:xfrm>
                <a:off x="7517907" y="4068759"/>
                <a:ext cx="4464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B03B339-B803-9A47-9B93-20C1BF5B7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907" y="4068759"/>
                <a:ext cx="446469" cy="33855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E448660-C596-E640-B308-B280BD2C922C}"/>
              </a:ext>
            </a:extLst>
          </p:cNvPr>
          <p:cNvCxnSpPr>
            <a:cxnSpLocks/>
            <a:stCxn id="54" idx="2"/>
          </p:cNvCxnSpPr>
          <p:nvPr/>
        </p:nvCxnSpPr>
        <p:spPr>
          <a:xfrm flipH="1">
            <a:off x="7199941" y="2781837"/>
            <a:ext cx="3994" cy="167216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1C6B4CE-C6A3-6D49-B553-92B1129CDC44}"/>
                  </a:ext>
                </a:extLst>
              </p:cNvPr>
              <p:cNvSpPr txBox="1"/>
              <p:nvPr/>
            </p:nvSpPr>
            <p:spPr>
              <a:xfrm>
                <a:off x="7023885" y="2443283"/>
                <a:ext cx="3600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1C6B4CE-C6A3-6D49-B553-92B1129CD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885" y="2443283"/>
                <a:ext cx="360099" cy="338554"/>
              </a:xfrm>
              <a:prstGeom prst="rect">
                <a:avLst/>
              </a:prstGeom>
              <a:blipFill>
                <a:blip r:embed="rId22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0A16B4C-2C38-9549-B557-83B1E0701324}"/>
              </a:ext>
            </a:extLst>
          </p:cNvPr>
          <p:cNvCxnSpPr>
            <a:cxnSpLocks/>
          </p:cNvCxnSpPr>
          <p:nvPr/>
        </p:nvCxnSpPr>
        <p:spPr>
          <a:xfrm>
            <a:off x="7199941" y="3644681"/>
            <a:ext cx="50974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ED575EC-6987-AB42-885F-E69742D9D54E}"/>
                  </a:ext>
                </a:extLst>
              </p:cNvPr>
              <p:cNvSpPr txBox="1"/>
              <p:nvPr/>
            </p:nvSpPr>
            <p:spPr>
              <a:xfrm>
                <a:off x="7184270" y="3098904"/>
                <a:ext cx="497700" cy="5584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ED575EC-6987-AB42-885F-E69742D9D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270" y="3098904"/>
                <a:ext cx="497700" cy="55842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DBBCA9C-A964-A94F-803A-F60FE4867327}"/>
                  </a:ext>
                </a:extLst>
              </p:cNvPr>
              <p:cNvSpPr txBox="1"/>
              <p:nvPr/>
            </p:nvSpPr>
            <p:spPr>
              <a:xfrm>
                <a:off x="5669098" y="717462"/>
                <a:ext cx="3160746" cy="163378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For large enough sample size (typically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≥30</m:t>
                    </m:r>
                  </m:oMath>
                </a14:m>
                <a:r>
                  <a:rPr lang="en-US" sz="1600" dirty="0"/>
                  <a:t>), the distribution of sample means will tend towards a normal distribution about the population mean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600" dirty="0"/>
                  <a:t> with variance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DBBCA9C-A964-A94F-803A-F60FE4867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098" y="717462"/>
                <a:ext cx="3160746" cy="1633781"/>
              </a:xfrm>
              <a:prstGeom prst="rect">
                <a:avLst/>
              </a:prstGeom>
              <a:blipFill>
                <a:blip r:embed="rId24"/>
                <a:stretch>
                  <a:fillRect l="-397" r="-1587" b="-31818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3081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67C5-C63D-E440-A565-7FFFFCB6A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 Limit Theorem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267456-7592-2548-B568-6A1E6ABA7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29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A6CCF8-1DAB-FD43-9556-37742D5672B5}"/>
              </a:ext>
            </a:extLst>
          </p:cNvPr>
          <p:cNvSpPr/>
          <p:nvPr/>
        </p:nvSpPr>
        <p:spPr>
          <a:xfrm>
            <a:off x="457200" y="1397374"/>
            <a:ext cx="2028171" cy="160020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6365F0-EBB8-2D47-9A39-0E62A6500313}"/>
                  </a:ext>
                </a:extLst>
              </p:cNvPr>
              <p:cNvSpPr txBox="1"/>
              <p:nvPr/>
            </p:nvSpPr>
            <p:spPr>
              <a:xfrm>
                <a:off x="4472823" y="1502630"/>
                <a:ext cx="66325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6365F0-EBB8-2D47-9A39-0E62A6500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823" y="1502630"/>
                <a:ext cx="663258" cy="338554"/>
              </a:xfrm>
              <a:prstGeom prst="rect">
                <a:avLst/>
              </a:prstGeom>
              <a:blipFill>
                <a:blip r:embed="rId2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EA421EA-3B93-704A-A936-0B3A6E923663}"/>
              </a:ext>
            </a:extLst>
          </p:cNvPr>
          <p:cNvCxnSpPr>
            <a:cxnSpLocks/>
          </p:cNvCxnSpPr>
          <p:nvPr/>
        </p:nvCxnSpPr>
        <p:spPr>
          <a:xfrm>
            <a:off x="2028560" y="1672526"/>
            <a:ext cx="241593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764FDD1-35BF-2C45-A1A8-09DC25DFD282}"/>
              </a:ext>
            </a:extLst>
          </p:cNvPr>
          <p:cNvSpPr txBox="1"/>
          <p:nvPr/>
        </p:nvSpPr>
        <p:spPr>
          <a:xfrm>
            <a:off x="877283" y="1475388"/>
            <a:ext cx="1151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Population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6B758F3-CA05-8C46-843A-B687617AE3E3}"/>
                  </a:ext>
                </a:extLst>
              </p:cNvPr>
              <p:cNvSpPr/>
              <p:nvPr/>
            </p:nvSpPr>
            <p:spPr>
              <a:xfrm>
                <a:off x="3168831" y="1913592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6B758F3-CA05-8C46-843A-B687617AE3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831" y="1913592"/>
                <a:ext cx="377303" cy="28655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11ABD3-E697-C442-8102-C37FC04282E4}"/>
                  </a:ext>
                </a:extLst>
              </p:cNvPr>
              <p:cNvSpPr txBox="1"/>
              <p:nvPr/>
            </p:nvSpPr>
            <p:spPr>
              <a:xfrm>
                <a:off x="4472823" y="1870345"/>
                <a:ext cx="716991" cy="341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111ABD3-E697-C442-8102-C37FC0428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823" y="1870345"/>
                <a:ext cx="716991" cy="3414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FEDAE1-B8F5-AA41-B457-AE541453A499}"/>
              </a:ext>
            </a:extLst>
          </p:cNvPr>
          <p:cNvCxnSpPr>
            <a:cxnSpLocks/>
          </p:cNvCxnSpPr>
          <p:nvPr/>
        </p:nvCxnSpPr>
        <p:spPr>
          <a:xfrm>
            <a:off x="3655994" y="2049980"/>
            <a:ext cx="7780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A516998-E4CD-8F4D-BE99-F6EFC953E4C6}"/>
                  </a:ext>
                </a:extLst>
              </p:cNvPr>
              <p:cNvSpPr/>
              <p:nvPr/>
            </p:nvSpPr>
            <p:spPr>
              <a:xfrm>
                <a:off x="1821980" y="1993091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A516998-E4CD-8F4D-BE99-F6EFC953E4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980" y="1993091"/>
                <a:ext cx="377303" cy="2865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A571675-9B8A-B24D-86E4-808B581AA0C1}"/>
                  </a:ext>
                </a:extLst>
              </p:cNvPr>
              <p:cNvSpPr/>
              <p:nvPr/>
            </p:nvSpPr>
            <p:spPr>
              <a:xfrm>
                <a:off x="3168831" y="2310769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A571675-9B8A-B24D-86E4-808B581AA0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831" y="2310769"/>
                <a:ext cx="377303" cy="28655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70EC9B-7CE0-134E-AC29-6FD3C6BCF7AF}"/>
                  </a:ext>
                </a:extLst>
              </p:cNvPr>
              <p:cNvSpPr txBox="1"/>
              <p:nvPr/>
            </p:nvSpPr>
            <p:spPr>
              <a:xfrm>
                <a:off x="4472823" y="2267522"/>
                <a:ext cx="716991" cy="341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70EC9B-7CE0-134E-AC29-6FD3C6BCF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823" y="2267522"/>
                <a:ext cx="716991" cy="3414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58A82A-B636-394B-AE9B-65C66C2E4660}"/>
              </a:ext>
            </a:extLst>
          </p:cNvPr>
          <p:cNvCxnSpPr>
            <a:cxnSpLocks/>
          </p:cNvCxnSpPr>
          <p:nvPr/>
        </p:nvCxnSpPr>
        <p:spPr>
          <a:xfrm>
            <a:off x="3655994" y="2447157"/>
            <a:ext cx="7780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4C14706-FD7E-CB48-8062-D6BD710D31B7}"/>
                  </a:ext>
                </a:extLst>
              </p:cNvPr>
              <p:cNvSpPr/>
              <p:nvPr/>
            </p:nvSpPr>
            <p:spPr>
              <a:xfrm>
                <a:off x="3164349" y="2707338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4C14706-FD7E-CB48-8062-D6BD710D31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4349" y="2707338"/>
                <a:ext cx="377303" cy="28655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20DC597-27A3-344E-8CE5-5F468940D627}"/>
                  </a:ext>
                </a:extLst>
              </p:cNvPr>
              <p:cNvSpPr txBox="1"/>
              <p:nvPr/>
            </p:nvSpPr>
            <p:spPr>
              <a:xfrm>
                <a:off x="4468341" y="2664091"/>
                <a:ext cx="716991" cy="341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6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20DC597-27A3-344E-8CE5-5F468940D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341" y="2664091"/>
                <a:ext cx="716991" cy="341440"/>
              </a:xfrm>
              <a:prstGeom prst="rect">
                <a:avLst/>
              </a:prstGeom>
              <a:blipFill>
                <a:blip r:embed="rId9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9F36D8A-ED54-9F46-A0BE-A8DDE4CB9364}"/>
              </a:ext>
            </a:extLst>
          </p:cNvPr>
          <p:cNvCxnSpPr>
            <a:cxnSpLocks/>
          </p:cNvCxnSpPr>
          <p:nvPr/>
        </p:nvCxnSpPr>
        <p:spPr>
          <a:xfrm>
            <a:off x="3651512" y="2843726"/>
            <a:ext cx="7780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1C564E56-5DD5-9144-BF97-44C4C06A7E6E}"/>
                  </a:ext>
                </a:extLst>
              </p:cNvPr>
              <p:cNvSpPr/>
              <p:nvPr/>
            </p:nvSpPr>
            <p:spPr>
              <a:xfrm>
                <a:off x="639603" y="1993091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1C564E56-5DD5-9144-BF97-44C4C06A7E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03" y="1993091"/>
                <a:ext cx="377303" cy="28655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6398A24-B435-7940-B99B-7F4A8794B71D}"/>
                  </a:ext>
                </a:extLst>
              </p:cNvPr>
              <p:cNvSpPr/>
              <p:nvPr/>
            </p:nvSpPr>
            <p:spPr>
              <a:xfrm>
                <a:off x="914400" y="2336768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46398A24-B435-7940-B99B-7F4A8794B7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2336768"/>
                <a:ext cx="377303" cy="28655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C2653AF-D73F-0043-BF9B-AC42C35CAA12}"/>
                  </a:ext>
                </a:extLst>
              </p:cNvPr>
              <p:cNvSpPr/>
              <p:nvPr/>
            </p:nvSpPr>
            <p:spPr>
              <a:xfrm>
                <a:off x="867031" y="1901854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C2653AF-D73F-0043-BF9B-AC42C35CAA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031" y="1901854"/>
                <a:ext cx="377303" cy="28655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8DE619A-6948-154B-8A0B-6BE3892C7B6A}"/>
                  </a:ext>
                </a:extLst>
              </p:cNvPr>
              <p:cNvSpPr/>
              <p:nvPr/>
            </p:nvSpPr>
            <p:spPr>
              <a:xfrm>
                <a:off x="1465352" y="2208778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8DE619A-6948-154B-8A0B-6BE3892C7B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5352" y="2208778"/>
                <a:ext cx="377303" cy="286555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1A3C7A4-25F1-C24B-ADE1-EFDC0E4EDFBA}"/>
                  </a:ext>
                </a:extLst>
              </p:cNvPr>
              <p:cNvSpPr/>
              <p:nvPr/>
            </p:nvSpPr>
            <p:spPr>
              <a:xfrm>
                <a:off x="1433775" y="2564060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C1A3C7A4-25F1-C24B-ADE1-EFDC0E4EDF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775" y="2564060"/>
                <a:ext cx="377303" cy="286555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C83D113-42B0-1247-AD69-D3FC6ABF1285}"/>
                  </a:ext>
                </a:extLst>
              </p:cNvPr>
              <p:cNvSpPr/>
              <p:nvPr/>
            </p:nvSpPr>
            <p:spPr>
              <a:xfrm>
                <a:off x="1891175" y="2352055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DC83D113-42B0-1247-AD69-D3FC6ABF12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175" y="2352055"/>
                <a:ext cx="377303" cy="286555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6E650FA-9C79-3140-85B1-7E179EA2D1B4}"/>
                  </a:ext>
                </a:extLst>
              </p:cNvPr>
              <p:cNvSpPr/>
              <p:nvPr/>
            </p:nvSpPr>
            <p:spPr>
              <a:xfrm>
                <a:off x="1291599" y="1857790"/>
                <a:ext cx="377303" cy="286555"/>
              </a:xfrm>
              <a:prstGeom prst="ellipse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6E650FA-9C79-3140-85B1-7E179EA2D1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1599" y="1857790"/>
                <a:ext cx="377303" cy="28655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6B8862E-3E65-5A46-A2EC-0D98D2B6E3F3}"/>
              </a:ext>
            </a:extLst>
          </p:cNvPr>
          <p:cNvSpPr txBox="1"/>
          <p:nvPr/>
        </p:nvSpPr>
        <p:spPr>
          <a:xfrm rot="16200000">
            <a:off x="4452952" y="3009282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5123EE5-2EA3-6E4F-84F0-3399D39A0343}"/>
              </a:ext>
            </a:extLst>
          </p:cNvPr>
          <p:cNvGrpSpPr/>
          <p:nvPr/>
        </p:nvGrpSpPr>
        <p:grpSpPr>
          <a:xfrm>
            <a:off x="5629429" y="2738972"/>
            <a:ext cx="2914341" cy="2065858"/>
            <a:chOff x="5051738" y="1782507"/>
            <a:chExt cx="2914341" cy="206585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4564FC2-A22E-F247-9421-6249650992F0}"/>
                </a:ext>
              </a:extLst>
            </p:cNvPr>
            <p:cNvSpPr txBox="1"/>
            <p:nvPr/>
          </p:nvSpPr>
          <p:spPr>
            <a:xfrm rot="16200000">
              <a:off x="4924299" y="2476881"/>
              <a:ext cx="5934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PDF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7A6B9CA-AF6E-0F46-A0E5-CF4FA2D1B88E}"/>
                </a:ext>
              </a:extLst>
            </p:cNvPr>
            <p:cNvGrpSpPr/>
            <p:nvPr/>
          </p:nvGrpSpPr>
          <p:grpSpPr>
            <a:xfrm>
              <a:off x="5415589" y="1782507"/>
              <a:ext cx="2550490" cy="1727304"/>
              <a:chOff x="5515523" y="1782506"/>
              <a:chExt cx="3380674" cy="2289541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4116AFFC-B4D4-9A4C-B1F5-FB2BE2082E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59785" y="1875667"/>
                <a:ext cx="3197970" cy="2161603"/>
              </a:xfrm>
              <a:prstGeom prst="rect">
                <a:avLst/>
              </a:prstGeom>
            </p:spPr>
          </p:pic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8D4F733A-A8D0-174A-B944-6B30C04400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24905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312E28AF-F35D-1A4B-8BD6-4E2AF52169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5523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753DA4D-C554-D848-AA3A-883F9D704F10}"/>
                    </a:ext>
                  </a:extLst>
                </p:cNvPr>
                <p:cNvSpPr txBox="1"/>
                <p:nvPr/>
              </p:nvSpPr>
              <p:spPr>
                <a:xfrm>
                  <a:off x="6481771" y="3509811"/>
                  <a:ext cx="35759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bar>
                          <m:barPr>
                            <m:pos m:val="top"/>
                            <m:ctrlP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ba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753DA4D-C554-D848-AA3A-883F9D704F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1771" y="3509811"/>
                  <a:ext cx="357598" cy="338554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E03230A8-190A-7343-AE5D-FBBF00DEA8A1}"/>
              </a:ext>
            </a:extLst>
          </p:cNvPr>
          <p:cNvSpPr/>
          <p:nvPr/>
        </p:nvSpPr>
        <p:spPr>
          <a:xfrm>
            <a:off x="7348480" y="4397695"/>
            <a:ext cx="137160" cy="13716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F6F98A2-5051-D84A-88F0-AF4BCD570075}"/>
              </a:ext>
            </a:extLst>
          </p:cNvPr>
          <p:cNvSpPr/>
          <p:nvPr/>
        </p:nvSpPr>
        <p:spPr>
          <a:xfrm>
            <a:off x="6746805" y="4397695"/>
            <a:ext cx="137160" cy="13716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7D3C344-A114-A544-B1E3-869970626212}"/>
              </a:ext>
            </a:extLst>
          </p:cNvPr>
          <p:cNvSpPr/>
          <p:nvPr/>
        </p:nvSpPr>
        <p:spPr>
          <a:xfrm>
            <a:off x="7637498" y="4397695"/>
            <a:ext cx="137160" cy="13716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D7A6EB4-2BF9-9949-82FE-BA75C4AC5598}"/>
                  </a:ext>
                </a:extLst>
              </p:cNvPr>
              <p:cNvSpPr txBox="1"/>
              <p:nvPr/>
            </p:nvSpPr>
            <p:spPr>
              <a:xfrm>
                <a:off x="6594523" y="4063690"/>
                <a:ext cx="44172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1D7A6EB4-2BF9-9949-82FE-BA75C4AC55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4523" y="4063690"/>
                <a:ext cx="441724" cy="338554"/>
              </a:xfrm>
              <a:prstGeom prst="rect">
                <a:avLst/>
              </a:prstGeom>
              <a:blipFill>
                <a:blip r:embed="rId19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3F04B6E-204D-654E-AC97-58FC2A3E8C92}"/>
                  </a:ext>
                </a:extLst>
              </p:cNvPr>
              <p:cNvSpPr txBox="1"/>
              <p:nvPr/>
            </p:nvSpPr>
            <p:spPr>
              <a:xfrm>
                <a:off x="7199941" y="4063690"/>
                <a:ext cx="4464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3F04B6E-204D-654E-AC97-58FC2A3E8C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9941" y="4063690"/>
                <a:ext cx="446469" cy="338554"/>
              </a:xfrm>
              <a:prstGeom prst="rect">
                <a:avLst/>
              </a:prstGeom>
              <a:blipFill>
                <a:blip r:embed="rId20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B03B339-B803-9A47-9B93-20C1BF5B7F93}"/>
                  </a:ext>
                </a:extLst>
              </p:cNvPr>
              <p:cNvSpPr txBox="1"/>
              <p:nvPr/>
            </p:nvSpPr>
            <p:spPr>
              <a:xfrm>
                <a:off x="7517907" y="4068759"/>
                <a:ext cx="4464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en-US" sz="1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1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bar>
                        </m:e>
                        <m:sub>
                          <m:r>
                            <a:rPr lang="en-US" sz="16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B03B339-B803-9A47-9B93-20C1BF5B7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907" y="4068759"/>
                <a:ext cx="446469" cy="33855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E448660-C596-E640-B308-B280BD2C922C}"/>
              </a:ext>
            </a:extLst>
          </p:cNvPr>
          <p:cNvCxnSpPr>
            <a:cxnSpLocks/>
            <a:stCxn id="54" idx="2"/>
          </p:cNvCxnSpPr>
          <p:nvPr/>
        </p:nvCxnSpPr>
        <p:spPr>
          <a:xfrm flipH="1">
            <a:off x="7199941" y="2781837"/>
            <a:ext cx="3994" cy="167216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1C6B4CE-C6A3-6D49-B553-92B1129CDC44}"/>
                  </a:ext>
                </a:extLst>
              </p:cNvPr>
              <p:cNvSpPr txBox="1"/>
              <p:nvPr/>
            </p:nvSpPr>
            <p:spPr>
              <a:xfrm>
                <a:off x="7023885" y="2443283"/>
                <a:ext cx="3600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1C6B4CE-C6A3-6D49-B553-92B1129CD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3885" y="2443283"/>
                <a:ext cx="360099" cy="338554"/>
              </a:xfrm>
              <a:prstGeom prst="rect">
                <a:avLst/>
              </a:prstGeom>
              <a:blipFill>
                <a:blip r:embed="rId22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0A16B4C-2C38-9549-B557-83B1E0701324}"/>
              </a:ext>
            </a:extLst>
          </p:cNvPr>
          <p:cNvCxnSpPr>
            <a:cxnSpLocks/>
          </p:cNvCxnSpPr>
          <p:nvPr/>
        </p:nvCxnSpPr>
        <p:spPr>
          <a:xfrm>
            <a:off x="7199941" y="3644681"/>
            <a:ext cx="50974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ED575EC-6987-AB42-885F-E69742D9D54E}"/>
                  </a:ext>
                </a:extLst>
              </p:cNvPr>
              <p:cNvSpPr txBox="1"/>
              <p:nvPr/>
            </p:nvSpPr>
            <p:spPr>
              <a:xfrm>
                <a:off x="7184270" y="3098904"/>
                <a:ext cx="497700" cy="5584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5ED575EC-6987-AB42-885F-E69742D9D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270" y="3098904"/>
                <a:ext cx="497700" cy="55842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DBBCA9C-A964-A94F-803A-F60FE4867327}"/>
                  </a:ext>
                </a:extLst>
              </p:cNvPr>
              <p:cNvSpPr txBox="1"/>
              <p:nvPr/>
            </p:nvSpPr>
            <p:spPr>
              <a:xfrm>
                <a:off x="5669098" y="717462"/>
                <a:ext cx="3160746" cy="163378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For large enough sample size (typically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≥30</m:t>
                    </m:r>
                  </m:oMath>
                </a14:m>
                <a:r>
                  <a:rPr lang="en-US" sz="1600" dirty="0"/>
                  <a:t>), the distribution of sample means will tend towards a normal distribution about the population mean </a:t>
                </a:r>
                <a14:m>
                  <m:oMath xmlns:m="http://schemas.openxmlformats.org/officeDocument/2006/math"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600" dirty="0"/>
                  <a:t> with variance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DBBCA9C-A964-A94F-803A-F60FE4867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098" y="717462"/>
                <a:ext cx="3160746" cy="1633781"/>
              </a:xfrm>
              <a:prstGeom prst="rect">
                <a:avLst/>
              </a:prstGeom>
              <a:blipFill>
                <a:blip r:embed="rId24"/>
                <a:stretch>
                  <a:fillRect l="-397" r="-1587" b="-31818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63929460-8809-6C49-80FE-1B6EE344BE09}"/>
              </a:ext>
            </a:extLst>
          </p:cNvPr>
          <p:cNvGrpSpPr/>
          <p:nvPr/>
        </p:nvGrpSpPr>
        <p:grpSpPr>
          <a:xfrm>
            <a:off x="304800" y="3371731"/>
            <a:ext cx="2914338" cy="1687111"/>
            <a:chOff x="5051741" y="2161254"/>
            <a:chExt cx="2914338" cy="1687111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E70461E-6C17-6D4E-9A4D-AAD69085D4F3}"/>
                </a:ext>
              </a:extLst>
            </p:cNvPr>
            <p:cNvSpPr txBox="1"/>
            <p:nvPr/>
          </p:nvSpPr>
          <p:spPr>
            <a:xfrm rot="16200000">
              <a:off x="4924302" y="2643874"/>
              <a:ext cx="5934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PDF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3E419B2-A21F-274B-8FA3-EBB3FA578848}"/>
                </a:ext>
              </a:extLst>
            </p:cNvPr>
            <p:cNvGrpSpPr/>
            <p:nvPr/>
          </p:nvGrpSpPr>
          <p:grpSpPr>
            <a:xfrm>
              <a:off x="5415589" y="2161254"/>
              <a:ext cx="2550490" cy="1348557"/>
              <a:chOff x="5515523" y="2284535"/>
              <a:chExt cx="3380674" cy="1787512"/>
            </a:xfrm>
          </p:grpSpPr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73CD8519-5FA7-1A40-8064-F85A145B749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24905" y="2284535"/>
                <a:ext cx="0" cy="1787512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89E05DD6-6CAE-304D-8487-5979CF81C5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5523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A764D92-8A06-7449-BDC0-78BF37D1072F}"/>
                    </a:ext>
                  </a:extLst>
                </p:cNvPr>
                <p:cNvSpPr txBox="1"/>
                <p:nvPr/>
              </p:nvSpPr>
              <p:spPr>
                <a:xfrm>
                  <a:off x="5871107" y="3509811"/>
                  <a:ext cx="132420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b="0" dirty="0">
                      <a:ea typeface="Cambria Math" panose="02040503050406030204" pitchFamily="18" charset="0"/>
                    </a:rPr>
                    <a:t>Population </a:t>
                  </a:r>
                  <a14:m>
                    <m:oMath xmlns:m="http://schemas.openxmlformats.org/officeDocument/2006/math">
                      <m:r>
                        <a:rPr lang="en-US" sz="16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A764D92-8A06-7449-BDC0-78BF37D107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1107" y="3509811"/>
                  <a:ext cx="1324209" cy="338554"/>
                </a:xfrm>
                <a:prstGeom prst="rect">
                  <a:avLst/>
                </a:prstGeom>
                <a:blipFill>
                  <a:blip r:embed="rId25"/>
                  <a:stretch>
                    <a:fillRect l="-2857" t="-3571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E4BC0C2-54A5-6143-97DE-03D626626685}"/>
              </a:ext>
            </a:extLst>
          </p:cNvPr>
          <p:cNvCxnSpPr>
            <a:cxnSpLocks/>
            <a:stCxn id="71" idx="2"/>
          </p:cNvCxnSpPr>
          <p:nvPr/>
        </p:nvCxnSpPr>
        <p:spPr>
          <a:xfrm flipH="1">
            <a:off x="1846825" y="3596104"/>
            <a:ext cx="3994" cy="111190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7226FE1-9DF7-A143-AE23-3B1F07A17C7A}"/>
                  </a:ext>
                </a:extLst>
              </p:cNvPr>
              <p:cNvSpPr txBox="1"/>
              <p:nvPr/>
            </p:nvSpPr>
            <p:spPr>
              <a:xfrm>
                <a:off x="1670769" y="3257550"/>
                <a:ext cx="36009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7226FE1-9DF7-A143-AE23-3B1F07A17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769" y="3257550"/>
                <a:ext cx="360099" cy="338554"/>
              </a:xfrm>
              <a:prstGeom prst="rect">
                <a:avLst/>
              </a:prstGeom>
              <a:blipFill>
                <a:blip r:embed="rId26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46C4823A-5A91-6344-83B6-68EF327F1412}"/>
              </a:ext>
            </a:extLst>
          </p:cNvPr>
          <p:cNvCxnSpPr>
            <a:cxnSpLocks/>
          </p:cNvCxnSpPr>
          <p:nvPr/>
        </p:nvCxnSpPr>
        <p:spPr>
          <a:xfrm>
            <a:off x="1846825" y="4046009"/>
            <a:ext cx="66777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EA81707-C6C9-7745-9735-D0B16AB3963C}"/>
                  </a:ext>
                </a:extLst>
              </p:cNvPr>
              <p:cNvSpPr txBox="1"/>
              <p:nvPr/>
            </p:nvSpPr>
            <p:spPr>
              <a:xfrm>
                <a:off x="2014758" y="3692665"/>
                <a:ext cx="3676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16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BEA81707-C6C9-7745-9735-D0B16AB39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758" y="3692665"/>
                <a:ext cx="367601" cy="33855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ight Arrow 33">
            <a:extLst>
              <a:ext uri="{FF2B5EF4-FFF2-40B4-BE49-F238E27FC236}">
                <a16:creationId xmlns:a16="http://schemas.microsoft.com/office/drawing/2014/main" id="{49F2A381-F1E4-C94D-AF2D-05C249590F84}"/>
              </a:ext>
            </a:extLst>
          </p:cNvPr>
          <p:cNvSpPr/>
          <p:nvPr/>
        </p:nvSpPr>
        <p:spPr>
          <a:xfrm rot="21306952">
            <a:off x="2689185" y="3666176"/>
            <a:ext cx="2821370" cy="29671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0AF6346-B7C1-484D-82BE-37CDE15F08FA}"/>
              </a:ext>
            </a:extLst>
          </p:cNvPr>
          <p:cNvSpPr txBox="1"/>
          <p:nvPr/>
        </p:nvSpPr>
        <p:spPr>
          <a:xfrm>
            <a:off x="3271562" y="4070265"/>
            <a:ext cx="2574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The population distribution can be almost anything and this still holds true!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41097346-B510-1446-B465-D7AF89693B4D}"/>
              </a:ext>
            </a:extLst>
          </p:cNvPr>
          <p:cNvSpPr/>
          <p:nvPr/>
        </p:nvSpPr>
        <p:spPr>
          <a:xfrm>
            <a:off x="692209" y="3332860"/>
            <a:ext cx="2341548" cy="1375873"/>
          </a:xfrm>
          <a:custGeom>
            <a:avLst/>
            <a:gdLst>
              <a:gd name="connsiteX0" fmla="*/ 0 w 2341548"/>
              <a:gd name="connsiteY0" fmla="*/ 1375873 h 1375873"/>
              <a:gd name="connsiteX1" fmla="*/ 42729 w 2341548"/>
              <a:gd name="connsiteY1" fmla="*/ 1341690 h 1375873"/>
              <a:gd name="connsiteX2" fmla="*/ 170916 w 2341548"/>
              <a:gd name="connsiteY2" fmla="*/ 1316052 h 1375873"/>
              <a:gd name="connsiteX3" fmla="*/ 188008 w 2341548"/>
              <a:gd name="connsiteY3" fmla="*/ 1290415 h 1375873"/>
              <a:gd name="connsiteX4" fmla="*/ 239283 w 2341548"/>
              <a:gd name="connsiteY4" fmla="*/ 1264777 h 1375873"/>
              <a:gd name="connsiteX5" fmla="*/ 367470 w 2341548"/>
              <a:gd name="connsiteY5" fmla="*/ 1264777 h 1375873"/>
              <a:gd name="connsiteX6" fmla="*/ 418744 w 2341548"/>
              <a:gd name="connsiteY6" fmla="*/ 1247686 h 1375873"/>
              <a:gd name="connsiteX7" fmla="*/ 427290 w 2341548"/>
              <a:gd name="connsiteY7" fmla="*/ 1222048 h 1375873"/>
              <a:gd name="connsiteX8" fmla="*/ 478565 w 2341548"/>
              <a:gd name="connsiteY8" fmla="*/ 1204957 h 1375873"/>
              <a:gd name="connsiteX9" fmla="*/ 504202 w 2341548"/>
              <a:gd name="connsiteY9" fmla="*/ 1213503 h 1375873"/>
              <a:gd name="connsiteX10" fmla="*/ 555477 w 2341548"/>
              <a:gd name="connsiteY10" fmla="*/ 1239140 h 1375873"/>
              <a:gd name="connsiteX11" fmla="*/ 581114 w 2341548"/>
              <a:gd name="connsiteY11" fmla="*/ 1230594 h 1375873"/>
              <a:gd name="connsiteX12" fmla="*/ 640935 w 2341548"/>
              <a:gd name="connsiteY12" fmla="*/ 1153682 h 1375873"/>
              <a:gd name="connsiteX13" fmla="*/ 666572 w 2341548"/>
              <a:gd name="connsiteY13" fmla="*/ 1102407 h 1375873"/>
              <a:gd name="connsiteX14" fmla="*/ 675118 w 2341548"/>
              <a:gd name="connsiteY14" fmla="*/ 1076770 h 1375873"/>
              <a:gd name="connsiteX15" fmla="*/ 700755 w 2341548"/>
              <a:gd name="connsiteY15" fmla="*/ 1068224 h 1375873"/>
              <a:gd name="connsiteX16" fmla="*/ 752030 w 2341548"/>
              <a:gd name="connsiteY16" fmla="*/ 1085316 h 1375873"/>
              <a:gd name="connsiteX17" fmla="*/ 777668 w 2341548"/>
              <a:gd name="connsiteY17" fmla="*/ 1093861 h 1375873"/>
              <a:gd name="connsiteX18" fmla="*/ 811851 w 2341548"/>
              <a:gd name="connsiteY18" fmla="*/ 1085316 h 1375873"/>
              <a:gd name="connsiteX19" fmla="*/ 828942 w 2341548"/>
              <a:gd name="connsiteY19" fmla="*/ 1059678 h 1375873"/>
              <a:gd name="connsiteX20" fmla="*/ 854580 w 2341548"/>
              <a:gd name="connsiteY20" fmla="*/ 974220 h 1375873"/>
              <a:gd name="connsiteX21" fmla="*/ 854580 w 2341548"/>
              <a:gd name="connsiteY21" fmla="*/ 666572 h 1375873"/>
              <a:gd name="connsiteX22" fmla="*/ 871671 w 2341548"/>
              <a:gd name="connsiteY22" fmla="*/ 401652 h 1375873"/>
              <a:gd name="connsiteX23" fmla="*/ 888763 w 2341548"/>
              <a:gd name="connsiteY23" fmla="*/ 230736 h 1375873"/>
              <a:gd name="connsiteX24" fmla="*/ 897309 w 2341548"/>
              <a:gd name="connsiteY24" fmla="*/ 145278 h 1375873"/>
              <a:gd name="connsiteX25" fmla="*/ 905855 w 2341548"/>
              <a:gd name="connsiteY25" fmla="*/ 59820 h 1375873"/>
              <a:gd name="connsiteX26" fmla="*/ 914400 w 2341548"/>
              <a:gd name="connsiteY26" fmla="*/ 0 h 1375873"/>
              <a:gd name="connsiteX27" fmla="*/ 931492 w 2341548"/>
              <a:gd name="connsiteY27" fmla="*/ 25637 h 1375873"/>
              <a:gd name="connsiteX28" fmla="*/ 957129 w 2341548"/>
              <a:gd name="connsiteY28" fmla="*/ 76912 h 1375873"/>
              <a:gd name="connsiteX29" fmla="*/ 965675 w 2341548"/>
              <a:gd name="connsiteY29" fmla="*/ 111095 h 1375873"/>
              <a:gd name="connsiteX30" fmla="*/ 982767 w 2341548"/>
              <a:gd name="connsiteY30" fmla="*/ 162370 h 1375873"/>
              <a:gd name="connsiteX31" fmla="*/ 999858 w 2341548"/>
              <a:gd name="connsiteY31" fmla="*/ 213645 h 1375873"/>
              <a:gd name="connsiteX32" fmla="*/ 1016950 w 2341548"/>
              <a:gd name="connsiteY32" fmla="*/ 264919 h 1375873"/>
              <a:gd name="connsiteX33" fmla="*/ 1025496 w 2341548"/>
              <a:gd name="connsiteY33" fmla="*/ 290557 h 1375873"/>
              <a:gd name="connsiteX34" fmla="*/ 1051133 w 2341548"/>
              <a:gd name="connsiteY34" fmla="*/ 452927 h 1375873"/>
              <a:gd name="connsiteX35" fmla="*/ 1068225 w 2341548"/>
              <a:gd name="connsiteY35" fmla="*/ 504202 h 1375873"/>
              <a:gd name="connsiteX36" fmla="*/ 1076770 w 2341548"/>
              <a:gd name="connsiteY36" fmla="*/ 529839 h 1375873"/>
              <a:gd name="connsiteX37" fmla="*/ 1102408 w 2341548"/>
              <a:gd name="connsiteY37" fmla="*/ 546931 h 1375873"/>
              <a:gd name="connsiteX38" fmla="*/ 1128045 w 2341548"/>
              <a:gd name="connsiteY38" fmla="*/ 572568 h 1375873"/>
              <a:gd name="connsiteX39" fmla="*/ 1179320 w 2341548"/>
              <a:gd name="connsiteY39" fmla="*/ 589660 h 1375873"/>
              <a:gd name="connsiteX40" fmla="*/ 1230595 w 2341548"/>
              <a:gd name="connsiteY40" fmla="*/ 623843 h 1375873"/>
              <a:gd name="connsiteX41" fmla="*/ 1247686 w 2341548"/>
              <a:gd name="connsiteY41" fmla="*/ 675118 h 1375873"/>
              <a:gd name="connsiteX42" fmla="*/ 1256232 w 2341548"/>
              <a:gd name="connsiteY42" fmla="*/ 700755 h 1375873"/>
              <a:gd name="connsiteX43" fmla="*/ 1273324 w 2341548"/>
              <a:gd name="connsiteY43" fmla="*/ 726392 h 1375873"/>
              <a:gd name="connsiteX44" fmla="*/ 1290415 w 2341548"/>
              <a:gd name="connsiteY44" fmla="*/ 786213 h 1375873"/>
              <a:gd name="connsiteX45" fmla="*/ 1307507 w 2341548"/>
              <a:gd name="connsiteY45" fmla="*/ 837488 h 1375873"/>
              <a:gd name="connsiteX46" fmla="*/ 1333144 w 2341548"/>
              <a:gd name="connsiteY46" fmla="*/ 846033 h 1375873"/>
              <a:gd name="connsiteX47" fmla="*/ 1358782 w 2341548"/>
              <a:gd name="connsiteY47" fmla="*/ 837488 h 1375873"/>
              <a:gd name="connsiteX48" fmla="*/ 1410056 w 2341548"/>
              <a:gd name="connsiteY48" fmla="*/ 863125 h 1375873"/>
              <a:gd name="connsiteX49" fmla="*/ 1444240 w 2341548"/>
              <a:gd name="connsiteY49" fmla="*/ 914400 h 1375873"/>
              <a:gd name="connsiteX50" fmla="*/ 1461331 w 2341548"/>
              <a:gd name="connsiteY50" fmla="*/ 940037 h 1375873"/>
              <a:gd name="connsiteX51" fmla="*/ 1478423 w 2341548"/>
              <a:gd name="connsiteY51" fmla="*/ 991312 h 1375873"/>
              <a:gd name="connsiteX52" fmla="*/ 1598064 w 2341548"/>
              <a:gd name="connsiteY52" fmla="*/ 974220 h 1375873"/>
              <a:gd name="connsiteX53" fmla="*/ 1649339 w 2341548"/>
              <a:gd name="connsiteY53" fmla="*/ 940037 h 1375873"/>
              <a:gd name="connsiteX54" fmla="*/ 1700613 w 2341548"/>
              <a:gd name="connsiteY54" fmla="*/ 922946 h 1375873"/>
              <a:gd name="connsiteX55" fmla="*/ 1726251 w 2341548"/>
              <a:gd name="connsiteY55" fmla="*/ 974220 h 1375873"/>
              <a:gd name="connsiteX56" fmla="*/ 1743342 w 2341548"/>
              <a:gd name="connsiteY56" fmla="*/ 1025495 h 1375873"/>
              <a:gd name="connsiteX57" fmla="*/ 1760434 w 2341548"/>
              <a:gd name="connsiteY57" fmla="*/ 1051133 h 1375873"/>
              <a:gd name="connsiteX58" fmla="*/ 1777526 w 2341548"/>
              <a:gd name="connsiteY58" fmla="*/ 1102407 h 1375873"/>
              <a:gd name="connsiteX59" fmla="*/ 1828800 w 2341548"/>
              <a:gd name="connsiteY59" fmla="*/ 1119499 h 1375873"/>
              <a:gd name="connsiteX60" fmla="*/ 1862984 w 2341548"/>
              <a:gd name="connsiteY60" fmla="*/ 1170774 h 1375873"/>
              <a:gd name="connsiteX61" fmla="*/ 1880075 w 2341548"/>
              <a:gd name="connsiteY61" fmla="*/ 1196411 h 1375873"/>
              <a:gd name="connsiteX62" fmla="*/ 1931350 w 2341548"/>
              <a:gd name="connsiteY62" fmla="*/ 1230594 h 1375873"/>
              <a:gd name="connsiteX63" fmla="*/ 2050991 w 2341548"/>
              <a:gd name="connsiteY63" fmla="*/ 1230594 h 1375873"/>
              <a:gd name="connsiteX64" fmla="*/ 2076628 w 2341548"/>
              <a:gd name="connsiteY64" fmla="*/ 1247686 h 1375873"/>
              <a:gd name="connsiteX65" fmla="*/ 2093720 w 2341548"/>
              <a:gd name="connsiteY65" fmla="*/ 1273323 h 1375873"/>
              <a:gd name="connsiteX66" fmla="*/ 2119357 w 2341548"/>
              <a:gd name="connsiteY66" fmla="*/ 1281869 h 1375873"/>
              <a:gd name="connsiteX67" fmla="*/ 2144995 w 2341548"/>
              <a:gd name="connsiteY67" fmla="*/ 1298961 h 1375873"/>
              <a:gd name="connsiteX68" fmla="*/ 2230453 w 2341548"/>
              <a:gd name="connsiteY68" fmla="*/ 1316052 h 1375873"/>
              <a:gd name="connsiteX69" fmla="*/ 2281727 w 2341548"/>
              <a:gd name="connsiteY69" fmla="*/ 1333144 h 1375873"/>
              <a:gd name="connsiteX70" fmla="*/ 2333002 w 2341548"/>
              <a:gd name="connsiteY70" fmla="*/ 1358781 h 1375873"/>
              <a:gd name="connsiteX71" fmla="*/ 2341548 w 2341548"/>
              <a:gd name="connsiteY71" fmla="*/ 1358781 h 137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2341548" h="1375873">
                <a:moveTo>
                  <a:pt x="0" y="1375873"/>
                </a:moveTo>
                <a:cubicBezTo>
                  <a:pt x="14243" y="1364479"/>
                  <a:pt x="26716" y="1350424"/>
                  <a:pt x="42729" y="1341690"/>
                </a:cubicBezTo>
                <a:cubicBezTo>
                  <a:pt x="81484" y="1320551"/>
                  <a:pt x="129061" y="1320703"/>
                  <a:pt x="170916" y="1316052"/>
                </a:cubicBezTo>
                <a:cubicBezTo>
                  <a:pt x="176613" y="1307506"/>
                  <a:pt x="180745" y="1297678"/>
                  <a:pt x="188008" y="1290415"/>
                </a:cubicBezTo>
                <a:cubicBezTo>
                  <a:pt x="204575" y="1273848"/>
                  <a:pt x="218430" y="1271728"/>
                  <a:pt x="239283" y="1264777"/>
                </a:cubicBezTo>
                <a:cubicBezTo>
                  <a:pt x="292580" y="1282544"/>
                  <a:pt x="274530" y="1280267"/>
                  <a:pt x="367470" y="1264777"/>
                </a:cubicBezTo>
                <a:cubicBezTo>
                  <a:pt x="385241" y="1261815"/>
                  <a:pt x="418744" y="1247686"/>
                  <a:pt x="418744" y="1247686"/>
                </a:cubicBezTo>
                <a:cubicBezTo>
                  <a:pt x="421593" y="1239140"/>
                  <a:pt x="419960" y="1227284"/>
                  <a:pt x="427290" y="1222048"/>
                </a:cubicBezTo>
                <a:cubicBezTo>
                  <a:pt x="441950" y="1211576"/>
                  <a:pt x="478565" y="1204957"/>
                  <a:pt x="478565" y="1204957"/>
                </a:cubicBezTo>
                <a:cubicBezTo>
                  <a:pt x="487111" y="1207806"/>
                  <a:pt x="496145" y="1209475"/>
                  <a:pt x="504202" y="1213503"/>
                </a:cubicBezTo>
                <a:cubicBezTo>
                  <a:pt x="570467" y="1246635"/>
                  <a:pt x="491038" y="1217660"/>
                  <a:pt x="555477" y="1239140"/>
                </a:cubicBezTo>
                <a:cubicBezTo>
                  <a:pt x="564023" y="1236291"/>
                  <a:pt x="573619" y="1235591"/>
                  <a:pt x="581114" y="1230594"/>
                </a:cubicBezTo>
                <a:cubicBezTo>
                  <a:pt x="600076" y="1217953"/>
                  <a:pt x="636083" y="1168237"/>
                  <a:pt x="640935" y="1153682"/>
                </a:cubicBezTo>
                <a:cubicBezTo>
                  <a:pt x="662415" y="1089243"/>
                  <a:pt x="633440" y="1168672"/>
                  <a:pt x="666572" y="1102407"/>
                </a:cubicBezTo>
                <a:cubicBezTo>
                  <a:pt x="670600" y="1094350"/>
                  <a:pt x="668748" y="1083140"/>
                  <a:pt x="675118" y="1076770"/>
                </a:cubicBezTo>
                <a:cubicBezTo>
                  <a:pt x="681488" y="1070400"/>
                  <a:pt x="692209" y="1071073"/>
                  <a:pt x="700755" y="1068224"/>
                </a:cubicBezTo>
                <a:lnTo>
                  <a:pt x="752030" y="1085316"/>
                </a:lnTo>
                <a:lnTo>
                  <a:pt x="777668" y="1093861"/>
                </a:lnTo>
                <a:cubicBezTo>
                  <a:pt x="789062" y="1091013"/>
                  <a:pt x="802079" y="1091831"/>
                  <a:pt x="811851" y="1085316"/>
                </a:cubicBezTo>
                <a:cubicBezTo>
                  <a:pt x="820397" y="1079619"/>
                  <a:pt x="824771" y="1069064"/>
                  <a:pt x="828942" y="1059678"/>
                </a:cubicBezTo>
                <a:cubicBezTo>
                  <a:pt x="840833" y="1032924"/>
                  <a:pt x="847477" y="1002632"/>
                  <a:pt x="854580" y="974220"/>
                </a:cubicBezTo>
                <a:cubicBezTo>
                  <a:pt x="874810" y="792157"/>
                  <a:pt x="854580" y="1008590"/>
                  <a:pt x="854580" y="666572"/>
                </a:cubicBezTo>
                <a:cubicBezTo>
                  <a:pt x="854580" y="626872"/>
                  <a:pt x="866858" y="454590"/>
                  <a:pt x="871671" y="401652"/>
                </a:cubicBezTo>
                <a:cubicBezTo>
                  <a:pt x="876855" y="344631"/>
                  <a:pt x="883066" y="287708"/>
                  <a:pt x="888763" y="230736"/>
                </a:cubicBezTo>
                <a:lnTo>
                  <a:pt x="897309" y="145278"/>
                </a:lnTo>
                <a:cubicBezTo>
                  <a:pt x="900158" y="116792"/>
                  <a:pt x="901807" y="88160"/>
                  <a:pt x="905855" y="59820"/>
                </a:cubicBezTo>
                <a:lnTo>
                  <a:pt x="914400" y="0"/>
                </a:lnTo>
                <a:cubicBezTo>
                  <a:pt x="920097" y="8546"/>
                  <a:pt x="926899" y="16451"/>
                  <a:pt x="931492" y="25637"/>
                </a:cubicBezTo>
                <a:cubicBezTo>
                  <a:pt x="966878" y="96407"/>
                  <a:pt x="908144" y="3432"/>
                  <a:pt x="957129" y="76912"/>
                </a:cubicBezTo>
                <a:cubicBezTo>
                  <a:pt x="959978" y="88306"/>
                  <a:pt x="962300" y="99845"/>
                  <a:pt x="965675" y="111095"/>
                </a:cubicBezTo>
                <a:cubicBezTo>
                  <a:pt x="970852" y="128351"/>
                  <a:pt x="977070" y="145278"/>
                  <a:pt x="982767" y="162370"/>
                </a:cubicBezTo>
                <a:lnTo>
                  <a:pt x="999858" y="213645"/>
                </a:lnTo>
                <a:lnTo>
                  <a:pt x="1016950" y="264919"/>
                </a:lnTo>
                <a:lnTo>
                  <a:pt x="1025496" y="290557"/>
                </a:lnTo>
                <a:cubicBezTo>
                  <a:pt x="1031520" y="344781"/>
                  <a:pt x="1035350" y="400319"/>
                  <a:pt x="1051133" y="452927"/>
                </a:cubicBezTo>
                <a:cubicBezTo>
                  <a:pt x="1056310" y="470183"/>
                  <a:pt x="1062528" y="487110"/>
                  <a:pt x="1068225" y="504202"/>
                </a:cubicBezTo>
                <a:cubicBezTo>
                  <a:pt x="1071074" y="512748"/>
                  <a:pt x="1069275" y="524842"/>
                  <a:pt x="1076770" y="529839"/>
                </a:cubicBezTo>
                <a:cubicBezTo>
                  <a:pt x="1085316" y="535536"/>
                  <a:pt x="1094518" y="540356"/>
                  <a:pt x="1102408" y="546931"/>
                </a:cubicBezTo>
                <a:cubicBezTo>
                  <a:pt x="1111692" y="554668"/>
                  <a:pt x="1117480" y="566699"/>
                  <a:pt x="1128045" y="572568"/>
                </a:cubicBezTo>
                <a:cubicBezTo>
                  <a:pt x="1143794" y="581317"/>
                  <a:pt x="1164330" y="579666"/>
                  <a:pt x="1179320" y="589660"/>
                </a:cubicBezTo>
                <a:lnTo>
                  <a:pt x="1230595" y="623843"/>
                </a:lnTo>
                <a:lnTo>
                  <a:pt x="1247686" y="675118"/>
                </a:lnTo>
                <a:cubicBezTo>
                  <a:pt x="1250535" y="683664"/>
                  <a:pt x="1251235" y="693260"/>
                  <a:pt x="1256232" y="700755"/>
                </a:cubicBezTo>
                <a:lnTo>
                  <a:pt x="1273324" y="726392"/>
                </a:lnTo>
                <a:cubicBezTo>
                  <a:pt x="1302048" y="812564"/>
                  <a:pt x="1258220" y="678894"/>
                  <a:pt x="1290415" y="786213"/>
                </a:cubicBezTo>
                <a:cubicBezTo>
                  <a:pt x="1295592" y="803469"/>
                  <a:pt x="1290415" y="831791"/>
                  <a:pt x="1307507" y="837488"/>
                </a:cubicBezTo>
                <a:lnTo>
                  <a:pt x="1333144" y="846033"/>
                </a:lnTo>
                <a:cubicBezTo>
                  <a:pt x="1341690" y="843185"/>
                  <a:pt x="1349774" y="837488"/>
                  <a:pt x="1358782" y="837488"/>
                </a:cubicBezTo>
                <a:cubicBezTo>
                  <a:pt x="1376474" y="837488"/>
                  <a:pt x="1397092" y="854482"/>
                  <a:pt x="1410056" y="863125"/>
                </a:cubicBezTo>
                <a:lnTo>
                  <a:pt x="1444240" y="914400"/>
                </a:lnTo>
                <a:cubicBezTo>
                  <a:pt x="1449937" y="922946"/>
                  <a:pt x="1458083" y="930294"/>
                  <a:pt x="1461331" y="940037"/>
                </a:cubicBezTo>
                <a:lnTo>
                  <a:pt x="1478423" y="991312"/>
                </a:lnTo>
                <a:cubicBezTo>
                  <a:pt x="1479995" y="991116"/>
                  <a:pt x="1587503" y="978621"/>
                  <a:pt x="1598064" y="974220"/>
                </a:cubicBezTo>
                <a:cubicBezTo>
                  <a:pt x="1617025" y="966319"/>
                  <a:pt x="1629852" y="946533"/>
                  <a:pt x="1649339" y="940037"/>
                </a:cubicBezTo>
                <a:lnTo>
                  <a:pt x="1700613" y="922946"/>
                </a:lnTo>
                <a:cubicBezTo>
                  <a:pt x="1731785" y="1016458"/>
                  <a:pt x="1682068" y="874807"/>
                  <a:pt x="1726251" y="974220"/>
                </a:cubicBezTo>
                <a:cubicBezTo>
                  <a:pt x="1733568" y="990683"/>
                  <a:pt x="1733348" y="1010505"/>
                  <a:pt x="1743342" y="1025495"/>
                </a:cubicBezTo>
                <a:cubicBezTo>
                  <a:pt x="1749039" y="1034041"/>
                  <a:pt x="1756262" y="1041747"/>
                  <a:pt x="1760434" y="1051133"/>
                </a:cubicBezTo>
                <a:cubicBezTo>
                  <a:pt x="1767751" y="1067596"/>
                  <a:pt x="1760435" y="1096710"/>
                  <a:pt x="1777526" y="1102407"/>
                </a:cubicBezTo>
                <a:lnTo>
                  <a:pt x="1828800" y="1119499"/>
                </a:lnTo>
                <a:lnTo>
                  <a:pt x="1862984" y="1170774"/>
                </a:lnTo>
                <a:cubicBezTo>
                  <a:pt x="1868681" y="1179320"/>
                  <a:pt x="1871529" y="1190714"/>
                  <a:pt x="1880075" y="1196411"/>
                </a:cubicBezTo>
                <a:lnTo>
                  <a:pt x="1931350" y="1230594"/>
                </a:lnTo>
                <a:cubicBezTo>
                  <a:pt x="1983575" y="1221890"/>
                  <a:pt x="1994197" y="1215104"/>
                  <a:pt x="2050991" y="1230594"/>
                </a:cubicBezTo>
                <a:cubicBezTo>
                  <a:pt x="2060900" y="1233296"/>
                  <a:pt x="2068082" y="1241989"/>
                  <a:pt x="2076628" y="1247686"/>
                </a:cubicBezTo>
                <a:cubicBezTo>
                  <a:pt x="2082325" y="1256232"/>
                  <a:pt x="2085700" y="1266907"/>
                  <a:pt x="2093720" y="1273323"/>
                </a:cubicBezTo>
                <a:cubicBezTo>
                  <a:pt x="2100754" y="1278950"/>
                  <a:pt x="2111300" y="1277840"/>
                  <a:pt x="2119357" y="1281869"/>
                </a:cubicBezTo>
                <a:cubicBezTo>
                  <a:pt x="2128544" y="1286462"/>
                  <a:pt x="2135808" y="1294368"/>
                  <a:pt x="2144995" y="1298961"/>
                </a:cubicBezTo>
                <a:cubicBezTo>
                  <a:pt x="2168857" y="1310892"/>
                  <a:pt x="2208415" y="1312904"/>
                  <a:pt x="2230453" y="1316052"/>
                </a:cubicBezTo>
                <a:cubicBezTo>
                  <a:pt x="2247544" y="1321749"/>
                  <a:pt x="2266737" y="1323151"/>
                  <a:pt x="2281727" y="1333144"/>
                </a:cubicBezTo>
                <a:cubicBezTo>
                  <a:pt x="2306791" y="1349852"/>
                  <a:pt x="2304699" y="1351705"/>
                  <a:pt x="2333002" y="1358781"/>
                </a:cubicBezTo>
                <a:cubicBezTo>
                  <a:pt x="2335766" y="1359472"/>
                  <a:pt x="2338699" y="1358781"/>
                  <a:pt x="2341548" y="1358781"/>
                </a:cubicBezTo>
              </a:path>
            </a:pathLst>
          </a:cu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961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771623D-B07E-B042-926E-3F73B3712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 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AA9AB-E898-134E-AA36-EC25AA7CE1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 descr="Topics Map">
            <a:extLst>
              <a:ext uri="{FF2B5EF4-FFF2-40B4-BE49-F238E27FC236}">
                <a16:creationId xmlns:a16="http://schemas.microsoft.com/office/drawing/2014/main" id="{8B9DE4C1-5675-304C-B15D-B87B115B61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899" y="1504950"/>
            <a:ext cx="6510201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63139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D826A-18D0-374F-AB6A-F42C33072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Normal-</a:t>
            </a:r>
            <a:r>
              <a:rPr lang="en-US" dirty="0" err="1"/>
              <a:t>ish</a:t>
            </a:r>
            <a:r>
              <a:rPr lang="en-US" dirty="0"/>
              <a:t> distributions are everywhere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18D07-9673-8C4B-AAAD-D2EA7CDF8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Consider a complicated biological processes where the parameter that you measure results from the sum of multiple underlying processes.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By the central limit theorem, we might expect our measurements to have a normal distribution even if the underlying processes do not.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C5AC5-56D0-7642-8860-8A9A6CF8C82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8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5B294-D533-9646-9D01-C387D20617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02E8FC-7C30-1C49-9180-8A4E33F98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128" y="1428750"/>
            <a:ext cx="1104891" cy="11048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B2DC9C-1262-A74B-A7A3-4AFF85279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1505680"/>
            <a:ext cx="1461872" cy="9136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022400-2095-3B46-BB72-7CD25ABFB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7608" y="1438693"/>
            <a:ext cx="3366192" cy="25246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4AA9C5-179F-0441-94A4-D9FAFD39E7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2031" b="33103"/>
          <a:stretch/>
        </p:blipFill>
        <p:spPr>
          <a:xfrm>
            <a:off x="4175152" y="4128598"/>
            <a:ext cx="3366192" cy="7812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04B64E-7818-414B-BD2C-BED0DBDBE7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5128" y="2647950"/>
            <a:ext cx="2402843" cy="227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48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FFD2-938D-994E-9C7C-1595B8D43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&amp; Continuous Random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34A17-B164-D545-9B7D-A08D38C59D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5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7C3A98-5C91-5841-886B-4D79627DA6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031" b="33103"/>
          <a:stretch/>
        </p:blipFill>
        <p:spPr>
          <a:xfrm>
            <a:off x="1314608" y="3530589"/>
            <a:ext cx="2486006" cy="5769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4B580DB-CB4B-514A-9472-C504D2DABB13}"/>
              </a:ext>
            </a:extLst>
          </p:cNvPr>
          <p:cNvSpPr txBox="1"/>
          <p:nvPr/>
        </p:nvSpPr>
        <p:spPr>
          <a:xfrm>
            <a:off x="5412740" y="4221260"/>
            <a:ext cx="28322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e.g. Tomorrow’s Temperature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8A0E99-B501-254E-A099-4FC8767C5F8D}"/>
              </a:ext>
            </a:extLst>
          </p:cNvPr>
          <p:cNvSpPr txBox="1"/>
          <p:nvPr/>
        </p:nvSpPr>
        <p:spPr>
          <a:xfrm>
            <a:off x="1166182" y="4221260"/>
            <a:ext cx="29537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e.g. Tomorrow’s Weather Type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68D2512-8962-874F-A842-0197E516F981}"/>
              </a:ext>
            </a:extLst>
          </p:cNvPr>
          <p:cNvGrpSpPr/>
          <p:nvPr/>
        </p:nvGrpSpPr>
        <p:grpSpPr>
          <a:xfrm>
            <a:off x="849833" y="1458074"/>
            <a:ext cx="2983023" cy="2065858"/>
            <a:chOff x="849833" y="1782507"/>
            <a:chExt cx="2983023" cy="206585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45B753-61C6-CD4C-9C8F-E440A211B6F4}"/>
                </a:ext>
              </a:extLst>
            </p:cNvPr>
            <p:cNvSpPr txBox="1"/>
            <p:nvPr/>
          </p:nvSpPr>
          <p:spPr>
            <a:xfrm rot="16200000">
              <a:off x="449082" y="252178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Probability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C320F6D-24F4-1C4E-BB38-4586ED970553}"/>
                </a:ext>
              </a:extLst>
            </p:cNvPr>
            <p:cNvGrpSpPr/>
            <p:nvPr/>
          </p:nvGrpSpPr>
          <p:grpSpPr>
            <a:xfrm>
              <a:off x="1282366" y="1782507"/>
              <a:ext cx="2550490" cy="1727304"/>
              <a:chOff x="770016" y="1782506"/>
              <a:chExt cx="3380674" cy="2289541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3E5BD12-D538-E94B-99FE-1EDBF9E10E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398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E6D1857-178A-4646-947A-7BB279BA0591}"/>
                  </a:ext>
                </a:extLst>
              </p:cNvPr>
              <p:cNvSpPr/>
              <p:nvPr/>
            </p:nvSpPr>
            <p:spPr>
              <a:xfrm>
                <a:off x="1123745" y="3265323"/>
                <a:ext cx="410310" cy="80672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6BB5CE7-EA6D-5D44-A5DE-BBC58D3012BB}"/>
                  </a:ext>
                </a:extLst>
              </p:cNvPr>
              <p:cNvSpPr/>
              <p:nvPr/>
            </p:nvSpPr>
            <p:spPr>
              <a:xfrm>
                <a:off x="1850856" y="1901553"/>
                <a:ext cx="410310" cy="217049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030379-7EE7-6C48-B4A4-AC7EB8DADD0A}"/>
                  </a:ext>
                </a:extLst>
              </p:cNvPr>
              <p:cNvSpPr/>
              <p:nvPr/>
            </p:nvSpPr>
            <p:spPr>
              <a:xfrm>
                <a:off x="2600196" y="3945538"/>
                <a:ext cx="410310" cy="12650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F52417F-9878-9343-81A2-1B0186C59CDD}"/>
                  </a:ext>
                </a:extLst>
              </p:cNvPr>
              <p:cNvSpPr/>
              <p:nvPr/>
            </p:nvSpPr>
            <p:spPr>
              <a:xfrm>
                <a:off x="3284824" y="2586101"/>
                <a:ext cx="410310" cy="148594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EA3BEAC8-8D08-AF43-8572-1A20FD40E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016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355CBD-1AA6-D44F-9FF9-58F7F078E968}"/>
                </a:ext>
              </a:extLst>
            </p:cNvPr>
            <p:cNvSpPr txBox="1"/>
            <p:nvPr/>
          </p:nvSpPr>
          <p:spPr>
            <a:xfrm>
              <a:off x="1415305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0607AC-C607-9640-B6DC-9549A2F41A57}"/>
                </a:ext>
              </a:extLst>
            </p:cNvPr>
            <p:cNvSpPr txBox="1"/>
            <p:nvPr/>
          </p:nvSpPr>
          <p:spPr>
            <a:xfrm>
              <a:off x="1961609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X=B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C773BA-EDF3-6140-90CF-421D3A3B34E9}"/>
                </a:ext>
              </a:extLst>
            </p:cNvPr>
            <p:cNvSpPr txBox="1"/>
            <p:nvPr/>
          </p:nvSpPr>
          <p:spPr>
            <a:xfrm>
              <a:off x="252357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X=C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DB88BD-2BC0-E647-8E28-EDBED9A09608}"/>
                </a:ext>
              </a:extLst>
            </p:cNvPr>
            <p:cNvSpPr txBox="1"/>
            <p:nvPr/>
          </p:nvSpPr>
          <p:spPr>
            <a:xfrm>
              <a:off x="303822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X=D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23A55F6-A774-8344-B37A-E583ECD2285C}"/>
              </a:ext>
            </a:extLst>
          </p:cNvPr>
          <p:cNvGrpSpPr/>
          <p:nvPr/>
        </p:nvGrpSpPr>
        <p:grpSpPr>
          <a:xfrm>
            <a:off x="4721445" y="1352550"/>
            <a:ext cx="3244634" cy="2171382"/>
            <a:chOff x="4721445" y="1676983"/>
            <a:chExt cx="3244634" cy="217138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C31198-A4EC-BB46-B115-D6BAD658EA97}"/>
                </a:ext>
              </a:extLst>
            </p:cNvPr>
            <p:cNvSpPr txBox="1"/>
            <p:nvPr/>
          </p:nvSpPr>
          <p:spPr>
            <a:xfrm rot="16200000">
              <a:off x="4044657" y="2353771"/>
              <a:ext cx="19383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Probability Density </a:t>
              </a:r>
            </a:p>
            <a:p>
              <a:pPr algn="ctr"/>
              <a:r>
                <a:rPr lang="en-US" sz="1600" dirty="0"/>
                <a:t>Function (</a:t>
              </a:r>
              <a:r>
                <a:rPr lang="en-US" sz="1600" b="1" dirty="0"/>
                <a:t>PDF</a:t>
              </a:r>
              <a:r>
                <a:rPr lang="en-US" sz="1600" dirty="0"/>
                <a:t>)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CC3A297-5315-3245-AA1A-62D07E7019F5}"/>
                </a:ext>
              </a:extLst>
            </p:cNvPr>
            <p:cNvGrpSpPr/>
            <p:nvPr/>
          </p:nvGrpSpPr>
          <p:grpSpPr>
            <a:xfrm>
              <a:off x="5415589" y="1782507"/>
              <a:ext cx="2550490" cy="1727304"/>
              <a:chOff x="5515523" y="1782506"/>
              <a:chExt cx="3380674" cy="2289541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2BBFB66-E26B-BA44-8E67-C8F7B250F0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9786" y="1875668"/>
                <a:ext cx="3197970" cy="2161603"/>
              </a:xfrm>
              <a:prstGeom prst="rect">
                <a:avLst/>
              </a:prstGeom>
            </p:spPr>
          </p:pic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3598A73-FD63-3847-8995-7D857EA790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24905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4C35073-DB7D-4947-95A7-E6B4A2B831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5523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D5393A-1EC5-AF42-BCBE-0BE5077FCDC2}"/>
                </a:ext>
              </a:extLst>
            </p:cNvPr>
            <p:cNvSpPr txBox="1"/>
            <p:nvPr/>
          </p:nvSpPr>
          <p:spPr>
            <a:xfrm>
              <a:off x="6530373" y="3509811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283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FFD2-938D-994E-9C7C-1595B8D43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&amp; Continuous Random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34A17-B164-D545-9B7D-A08D38C59D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6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68D2512-8962-874F-A842-0197E516F981}"/>
              </a:ext>
            </a:extLst>
          </p:cNvPr>
          <p:cNvGrpSpPr/>
          <p:nvPr/>
        </p:nvGrpSpPr>
        <p:grpSpPr>
          <a:xfrm>
            <a:off x="849833" y="1458074"/>
            <a:ext cx="2983023" cy="2065858"/>
            <a:chOff x="849833" y="1782507"/>
            <a:chExt cx="2983023" cy="206585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45B753-61C6-CD4C-9C8F-E440A211B6F4}"/>
                </a:ext>
              </a:extLst>
            </p:cNvPr>
            <p:cNvSpPr txBox="1"/>
            <p:nvPr/>
          </p:nvSpPr>
          <p:spPr>
            <a:xfrm rot="16200000">
              <a:off x="449082" y="252178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Probability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C320F6D-24F4-1C4E-BB38-4586ED970553}"/>
                </a:ext>
              </a:extLst>
            </p:cNvPr>
            <p:cNvGrpSpPr/>
            <p:nvPr/>
          </p:nvGrpSpPr>
          <p:grpSpPr>
            <a:xfrm>
              <a:off x="1282366" y="1782507"/>
              <a:ext cx="2550490" cy="1727304"/>
              <a:chOff x="770016" y="1782506"/>
              <a:chExt cx="3380674" cy="2289541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3E5BD12-D538-E94B-99FE-1EDBF9E10E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398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E6D1857-178A-4646-947A-7BB279BA0591}"/>
                  </a:ext>
                </a:extLst>
              </p:cNvPr>
              <p:cNvSpPr/>
              <p:nvPr/>
            </p:nvSpPr>
            <p:spPr>
              <a:xfrm>
                <a:off x="1123745" y="3265323"/>
                <a:ext cx="410310" cy="80672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6BB5CE7-EA6D-5D44-A5DE-BBC58D3012BB}"/>
                  </a:ext>
                </a:extLst>
              </p:cNvPr>
              <p:cNvSpPr/>
              <p:nvPr/>
            </p:nvSpPr>
            <p:spPr>
              <a:xfrm>
                <a:off x="1850856" y="1901553"/>
                <a:ext cx="410310" cy="217049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030379-7EE7-6C48-B4A4-AC7EB8DADD0A}"/>
                  </a:ext>
                </a:extLst>
              </p:cNvPr>
              <p:cNvSpPr/>
              <p:nvPr/>
            </p:nvSpPr>
            <p:spPr>
              <a:xfrm>
                <a:off x="2600196" y="3945538"/>
                <a:ext cx="410310" cy="12650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F52417F-9878-9343-81A2-1B0186C59CDD}"/>
                  </a:ext>
                </a:extLst>
              </p:cNvPr>
              <p:cNvSpPr/>
              <p:nvPr/>
            </p:nvSpPr>
            <p:spPr>
              <a:xfrm>
                <a:off x="3284824" y="2586101"/>
                <a:ext cx="410310" cy="148594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EA3BEAC8-8D08-AF43-8572-1A20FD40E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016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355CBD-1AA6-D44F-9FF9-58F7F078E968}"/>
                </a:ext>
              </a:extLst>
            </p:cNvPr>
            <p:cNvSpPr txBox="1"/>
            <p:nvPr/>
          </p:nvSpPr>
          <p:spPr>
            <a:xfrm>
              <a:off x="1415305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0607AC-C607-9640-B6DC-9549A2F41A57}"/>
                </a:ext>
              </a:extLst>
            </p:cNvPr>
            <p:cNvSpPr txBox="1"/>
            <p:nvPr/>
          </p:nvSpPr>
          <p:spPr>
            <a:xfrm>
              <a:off x="1961609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X=B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C773BA-EDF3-6140-90CF-421D3A3B34E9}"/>
                </a:ext>
              </a:extLst>
            </p:cNvPr>
            <p:cNvSpPr txBox="1"/>
            <p:nvPr/>
          </p:nvSpPr>
          <p:spPr>
            <a:xfrm>
              <a:off x="252357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X=C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DB88BD-2BC0-E647-8E28-EDBED9A09608}"/>
                </a:ext>
              </a:extLst>
            </p:cNvPr>
            <p:cNvSpPr txBox="1"/>
            <p:nvPr/>
          </p:nvSpPr>
          <p:spPr>
            <a:xfrm>
              <a:off x="303822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X=D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23A55F6-A774-8344-B37A-E583ECD2285C}"/>
              </a:ext>
            </a:extLst>
          </p:cNvPr>
          <p:cNvGrpSpPr/>
          <p:nvPr/>
        </p:nvGrpSpPr>
        <p:grpSpPr>
          <a:xfrm>
            <a:off x="4721445" y="1352550"/>
            <a:ext cx="3244634" cy="2171382"/>
            <a:chOff x="4721445" y="1676983"/>
            <a:chExt cx="3244634" cy="217138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C31198-A4EC-BB46-B115-D6BAD658EA97}"/>
                </a:ext>
              </a:extLst>
            </p:cNvPr>
            <p:cNvSpPr txBox="1"/>
            <p:nvPr/>
          </p:nvSpPr>
          <p:spPr>
            <a:xfrm rot="16200000">
              <a:off x="4044657" y="2353771"/>
              <a:ext cx="19383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Probability Density </a:t>
              </a:r>
            </a:p>
            <a:p>
              <a:pPr algn="ctr"/>
              <a:r>
                <a:rPr lang="en-US" sz="1600" dirty="0"/>
                <a:t>Function (</a:t>
              </a:r>
              <a:r>
                <a:rPr lang="en-US" sz="1600" b="1" dirty="0"/>
                <a:t>PDF</a:t>
              </a:r>
              <a:r>
                <a:rPr lang="en-US" sz="1600" dirty="0"/>
                <a:t>)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CC3A297-5315-3245-AA1A-62D07E7019F5}"/>
                </a:ext>
              </a:extLst>
            </p:cNvPr>
            <p:cNvGrpSpPr/>
            <p:nvPr/>
          </p:nvGrpSpPr>
          <p:grpSpPr>
            <a:xfrm>
              <a:off x="5415589" y="1782507"/>
              <a:ext cx="2550490" cy="1727304"/>
              <a:chOff x="5515523" y="1782506"/>
              <a:chExt cx="3380674" cy="2289541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2BBFB66-E26B-BA44-8E67-C8F7B250F0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59786" y="1875668"/>
                <a:ext cx="3197970" cy="2161603"/>
              </a:xfrm>
              <a:prstGeom prst="rect">
                <a:avLst/>
              </a:prstGeom>
            </p:spPr>
          </p:pic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3598A73-FD63-3847-8995-7D857EA790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24905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4C35073-DB7D-4947-95A7-E6B4A2B831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5523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D5393A-1EC5-AF42-BCBE-0BE5077FCDC2}"/>
                </a:ext>
              </a:extLst>
            </p:cNvPr>
            <p:cNvSpPr txBox="1"/>
            <p:nvPr/>
          </p:nvSpPr>
          <p:spPr>
            <a:xfrm>
              <a:off x="6530373" y="3509811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36C9455-FB44-E54C-B6F4-DEBBD9822231}"/>
              </a:ext>
            </a:extLst>
          </p:cNvPr>
          <p:cNvSpPr txBox="1"/>
          <p:nvPr/>
        </p:nvSpPr>
        <p:spPr>
          <a:xfrm>
            <a:off x="910365" y="3741720"/>
            <a:ext cx="32944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e.g. </a:t>
            </a:r>
            <a:r>
              <a:rPr lang="en-US" sz="1600" b="1" i="1" dirty="0"/>
              <a:t>Counting</a:t>
            </a:r>
            <a:r>
              <a:rPr lang="en-US" sz="1600" dirty="0"/>
              <a:t>:</a:t>
            </a:r>
          </a:p>
          <a:p>
            <a:r>
              <a:rPr lang="en-US" sz="1600" dirty="0"/>
              <a:t>	How many cells/spikes?</a:t>
            </a:r>
          </a:p>
          <a:p>
            <a:r>
              <a:rPr lang="en-US" sz="1600" dirty="0"/>
              <a:t>e.g. </a:t>
            </a:r>
            <a:r>
              <a:rPr lang="en-US" sz="1600" b="1" i="1" dirty="0"/>
              <a:t>Classification</a:t>
            </a:r>
            <a:r>
              <a:rPr lang="en-US" sz="1600" dirty="0"/>
              <a:t>:</a:t>
            </a:r>
          </a:p>
          <a:p>
            <a:r>
              <a:rPr lang="en-US" sz="1600" dirty="0"/>
              <a:t>	Which cell type?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CDA362-FA47-C848-BD5E-D1CD62EA659C}"/>
              </a:ext>
            </a:extLst>
          </p:cNvPr>
          <p:cNvSpPr txBox="1"/>
          <p:nvPr/>
        </p:nvSpPr>
        <p:spPr>
          <a:xfrm>
            <a:off x="4889827" y="3741720"/>
            <a:ext cx="36020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e.g. </a:t>
            </a:r>
            <a:r>
              <a:rPr lang="en-US" sz="1600" b="1" i="1" dirty="0"/>
              <a:t>Measurement</a:t>
            </a:r>
            <a:r>
              <a:rPr lang="en-US" sz="1600" dirty="0"/>
              <a:t>: </a:t>
            </a:r>
          </a:p>
          <a:p>
            <a:r>
              <a:rPr lang="en-US" sz="1600" dirty="0"/>
              <a:t>	Membrane Voltage, </a:t>
            </a:r>
          </a:p>
          <a:p>
            <a:r>
              <a:rPr lang="en-US" sz="1600" dirty="0"/>
              <a:t>	Synapse Volume, </a:t>
            </a:r>
          </a:p>
          <a:p>
            <a:r>
              <a:rPr lang="en-US" sz="1600" dirty="0"/>
              <a:t>	Ca</a:t>
            </a:r>
            <a:r>
              <a:rPr lang="en-US" sz="1600" baseline="30000" dirty="0"/>
              <a:t>2+</a:t>
            </a:r>
            <a:r>
              <a:rPr lang="en-US" sz="1600" dirty="0"/>
              <a:t> Concentration, etc.</a:t>
            </a:r>
          </a:p>
        </p:txBody>
      </p:sp>
    </p:spTree>
    <p:extLst>
      <p:ext uri="{BB962C8B-B14F-4D97-AF65-F5344CB8AC3E}">
        <p14:creationId xmlns:p14="http://schemas.microsoft.com/office/powerpoint/2010/main" val="3715325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FFD2-938D-994E-9C7C-1595B8D43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Mass = Probability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34A17-B164-D545-9B7D-A08D38C59D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7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68D2512-8962-874F-A842-0197E516F981}"/>
              </a:ext>
            </a:extLst>
          </p:cNvPr>
          <p:cNvGrpSpPr/>
          <p:nvPr/>
        </p:nvGrpSpPr>
        <p:grpSpPr>
          <a:xfrm>
            <a:off x="610018" y="1458074"/>
            <a:ext cx="3222838" cy="2065858"/>
            <a:chOff x="610018" y="1782507"/>
            <a:chExt cx="3222838" cy="206585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45B753-61C6-CD4C-9C8F-E440A211B6F4}"/>
                </a:ext>
              </a:extLst>
            </p:cNvPr>
            <p:cNvSpPr txBox="1"/>
            <p:nvPr/>
          </p:nvSpPr>
          <p:spPr>
            <a:xfrm rot="16200000">
              <a:off x="58264" y="2335281"/>
              <a:ext cx="16882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Probability Mass</a:t>
              </a:r>
            </a:p>
            <a:p>
              <a:pPr algn="ctr"/>
              <a:r>
                <a:rPr lang="en-US" sz="1600" dirty="0"/>
                <a:t>Function (</a:t>
              </a:r>
              <a:r>
                <a:rPr lang="en-US" sz="1600" b="1" dirty="0"/>
                <a:t>PMF</a:t>
              </a:r>
              <a:r>
                <a:rPr lang="en-US" sz="1600" dirty="0"/>
                <a:t>)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C320F6D-24F4-1C4E-BB38-4586ED970553}"/>
                </a:ext>
              </a:extLst>
            </p:cNvPr>
            <p:cNvGrpSpPr/>
            <p:nvPr/>
          </p:nvGrpSpPr>
          <p:grpSpPr>
            <a:xfrm>
              <a:off x="1282366" y="1782507"/>
              <a:ext cx="2550490" cy="1727304"/>
              <a:chOff x="770016" y="1782506"/>
              <a:chExt cx="3380674" cy="2289541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3E5BD12-D538-E94B-99FE-1EDBF9E10E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398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E6D1857-178A-4646-947A-7BB279BA0591}"/>
                  </a:ext>
                </a:extLst>
              </p:cNvPr>
              <p:cNvSpPr/>
              <p:nvPr/>
            </p:nvSpPr>
            <p:spPr>
              <a:xfrm>
                <a:off x="1123745" y="3265323"/>
                <a:ext cx="410310" cy="80672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6BB5CE7-EA6D-5D44-A5DE-BBC58D3012BB}"/>
                  </a:ext>
                </a:extLst>
              </p:cNvPr>
              <p:cNvSpPr/>
              <p:nvPr/>
            </p:nvSpPr>
            <p:spPr>
              <a:xfrm>
                <a:off x="1850856" y="1901553"/>
                <a:ext cx="410310" cy="217049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030379-7EE7-6C48-B4A4-AC7EB8DADD0A}"/>
                  </a:ext>
                </a:extLst>
              </p:cNvPr>
              <p:cNvSpPr/>
              <p:nvPr/>
            </p:nvSpPr>
            <p:spPr>
              <a:xfrm>
                <a:off x="2600196" y="3945538"/>
                <a:ext cx="410310" cy="12650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F52417F-9878-9343-81A2-1B0186C59CDD}"/>
                  </a:ext>
                </a:extLst>
              </p:cNvPr>
              <p:cNvSpPr/>
              <p:nvPr/>
            </p:nvSpPr>
            <p:spPr>
              <a:xfrm>
                <a:off x="3284824" y="2586101"/>
                <a:ext cx="410310" cy="148594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EA3BEAC8-8D08-AF43-8572-1A20FD40E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016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355CBD-1AA6-D44F-9FF9-58F7F078E968}"/>
                </a:ext>
              </a:extLst>
            </p:cNvPr>
            <p:cNvSpPr txBox="1"/>
            <p:nvPr/>
          </p:nvSpPr>
          <p:spPr>
            <a:xfrm>
              <a:off x="1415305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0607AC-C607-9640-B6DC-9549A2F41A57}"/>
                </a:ext>
              </a:extLst>
            </p:cNvPr>
            <p:cNvSpPr txBox="1"/>
            <p:nvPr/>
          </p:nvSpPr>
          <p:spPr>
            <a:xfrm>
              <a:off x="1961609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X=B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C773BA-EDF3-6140-90CF-421D3A3B34E9}"/>
                </a:ext>
              </a:extLst>
            </p:cNvPr>
            <p:cNvSpPr txBox="1"/>
            <p:nvPr/>
          </p:nvSpPr>
          <p:spPr>
            <a:xfrm>
              <a:off x="252357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X=C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DB88BD-2BC0-E647-8E28-EDBED9A09608}"/>
                </a:ext>
              </a:extLst>
            </p:cNvPr>
            <p:cNvSpPr txBox="1"/>
            <p:nvPr/>
          </p:nvSpPr>
          <p:spPr>
            <a:xfrm>
              <a:off x="303822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X=D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23A55F6-A774-8344-B37A-E583ECD2285C}"/>
              </a:ext>
            </a:extLst>
          </p:cNvPr>
          <p:cNvGrpSpPr/>
          <p:nvPr/>
        </p:nvGrpSpPr>
        <p:grpSpPr>
          <a:xfrm>
            <a:off x="4721445" y="1352550"/>
            <a:ext cx="3244634" cy="2171382"/>
            <a:chOff x="4721445" y="1676983"/>
            <a:chExt cx="3244634" cy="217138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C31198-A4EC-BB46-B115-D6BAD658EA97}"/>
                </a:ext>
              </a:extLst>
            </p:cNvPr>
            <p:cNvSpPr txBox="1"/>
            <p:nvPr/>
          </p:nvSpPr>
          <p:spPr>
            <a:xfrm rot="16200000">
              <a:off x="4044657" y="2353771"/>
              <a:ext cx="19383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Probability Density </a:t>
              </a:r>
            </a:p>
            <a:p>
              <a:pPr algn="ctr"/>
              <a:r>
                <a:rPr lang="en-US" sz="1600" dirty="0"/>
                <a:t>Function (</a:t>
              </a:r>
              <a:r>
                <a:rPr lang="en-US" sz="1600" b="1" dirty="0"/>
                <a:t>PDF</a:t>
              </a:r>
              <a:r>
                <a:rPr lang="en-US" sz="1600" dirty="0"/>
                <a:t>)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CC3A297-5315-3245-AA1A-62D07E7019F5}"/>
                </a:ext>
              </a:extLst>
            </p:cNvPr>
            <p:cNvGrpSpPr/>
            <p:nvPr/>
          </p:nvGrpSpPr>
          <p:grpSpPr>
            <a:xfrm>
              <a:off x="5415589" y="1782507"/>
              <a:ext cx="2550490" cy="1727304"/>
              <a:chOff x="5515523" y="1782506"/>
              <a:chExt cx="3380674" cy="2289541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B2BBFB66-E26B-BA44-8E67-C8F7B250F0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559786" y="1875668"/>
                <a:ext cx="3197970" cy="2161603"/>
              </a:xfrm>
              <a:prstGeom prst="rect">
                <a:avLst/>
              </a:prstGeom>
            </p:spPr>
          </p:pic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43598A73-FD63-3847-8995-7D857EA790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24905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4C35073-DB7D-4947-95A7-E6B4A2B831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5523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D5393A-1EC5-AF42-BCBE-0BE5077FCDC2}"/>
                </a:ext>
              </a:extLst>
            </p:cNvPr>
            <p:cNvSpPr txBox="1"/>
            <p:nvPr/>
          </p:nvSpPr>
          <p:spPr>
            <a:xfrm>
              <a:off x="6530373" y="3509811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36C9455-FB44-E54C-B6F4-DEBBD9822231}"/>
              </a:ext>
            </a:extLst>
          </p:cNvPr>
          <p:cNvSpPr txBox="1"/>
          <p:nvPr/>
        </p:nvSpPr>
        <p:spPr>
          <a:xfrm>
            <a:off x="910365" y="3741720"/>
            <a:ext cx="32944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e.g. </a:t>
            </a:r>
            <a:r>
              <a:rPr lang="en-US" sz="1600" b="1" i="1" dirty="0"/>
              <a:t>Counting</a:t>
            </a:r>
            <a:r>
              <a:rPr lang="en-US" sz="1600" dirty="0"/>
              <a:t>:</a:t>
            </a:r>
          </a:p>
          <a:p>
            <a:r>
              <a:rPr lang="en-US" sz="1600" dirty="0"/>
              <a:t>	How many cells/spikes?</a:t>
            </a:r>
          </a:p>
          <a:p>
            <a:r>
              <a:rPr lang="en-US" sz="1600" dirty="0"/>
              <a:t>e.g. </a:t>
            </a:r>
            <a:r>
              <a:rPr lang="en-US" sz="1600" b="1" i="1" dirty="0"/>
              <a:t>Classification</a:t>
            </a:r>
            <a:r>
              <a:rPr lang="en-US" sz="1600" dirty="0"/>
              <a:t>:</a:t>
            </a:r>
          </a:p>
          <a:p>
            <a:r>
              <a:rPr lang="en-US" sz="1600" dirty="0"/>
              <a:t>	Which cell type?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CDA362-FA47-C848-BD5E-D1CD62EA659C}"/>
              </a:ext>
            </a:extLst>
          </p:cNvPr>
          <p:cNvSpPr txBox="1"/>
          <p:nvPr/>
        </p:nvSpPr>
        <p:spPr>
          <a:xfrm>
            <a:off x="4889827" y="3741720"/>
            <a:ext cx="36020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e.g. </a:t>
            </a:r>
            <a:r>
              <a:rPr lang="en-US" sz="1600" b="1" i="1" dirty="0"/>
              <a:t>Measurement</a:t>
            </a:r>
            <a:r>
              <a:rPr lang="en-US" sz="1600" dirty="0"/>
              <a:t>: </a:t>
            </a:r>
          </a:p>
          <a:p>
            <a:r>
              <a:rPr lang="en-US" sz="1600" dirty="0"/>
              <a:t>	Membrane Voltage, </a:t>
            </a:r>
          </a:p>
          <a:p>
            <a:r>
              <a:rPr lang="en-US" sz="1600" dirty="0"/>
              <a:t>	Synapse Volume, </a:t>
            </a:r>
          </a:p>
          <a:p>
            <a:r>
              <a:rPr lang="en-US" sz="1600" dirty="0"/>
              <a:t>	Ca</a:t>
            </a:r>
            <a:r>
              <a:rPr lang="en-US" sz="1600" baseline="30000" dirty="0"/>
              <a:t>2+</a:t>
            </a:r>
            <a:r>
              <a:rPr lang="en-US" sz="1600" dirty="0"/>
              <a:t> Concentration, etc.</a:t>
            </a:r>
          </a:p>
        </p:txBody>
      </p:sp>
    </p:spTree>
    <p:extLst>
      <p:ext uri="{BB962C8B-B14F-4D97-AF65-F5344CB8AC3E}">
        <p14:creationId xmlns:p14="http://schemas.microsoft.com/office/powerpoint/2010/main" val="209070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FFD2-938D-994E-9C7C-1595B8D43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 of all possible probabilities =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34A17-B164-D545-9B7D-A08D38C59D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189E51D-9C43-934C-AD2E-DE6E112C53E3}"/>
                  </a:ext>
                </a:extLst>
              </p:cNvPr>
              <p:cNvSpPr txBox="1"/>
              <p:nvPr/>
            </p:nvSpPr>
            <p:spPr>
              <a:xfrm>
                <a:off x="1872487" y="3962163"/>
                <a:ext cx="1421351" cy="6885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nary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189E51D-9C43-934C-AD2E-DE6E112C5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2487" y="3962163"/>
                <a:ext cx="1421351" cy="688522"/>
              </a:xfrm>
              <a:prstGeom prst="rect">
                <a:avLst/>
              </a:prstGeom>
              <a:blipFill>
                <a:blip r:embed="rId2"/>
                <a:stretch>
                  <a:fillRect l="-45133" t="-123636" b="-17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02F893-1C65-EF44-9BAB-5C5EBB2DB9FB}"/>
                  </a:ext>
                </a:extLst>
              </p:cNvPr>
              <p:cNvSpPr txBox="1"/>
              <p:nvPr/>
            </p:nvSpPr>
            <p:spPr>
              <a:xfrm>
                <a:off x="5727970" y="3890388"/>
                <a:ext cx="1905778" cy="832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=+∞</m:t>
                          </m:r>
                        </m:sup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𝑝𝑑𝑓</m:t>
                          </m:r>
                          <m:d>
                            <m:dPr>
                              <m:ctrlP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nary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602F893-1C65-EF44-9BAB-5C5EBB2DB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970" y="3890388"/>
                <a:ext cx="1905778" cy="832985"/>
              </a:xfrm>
              <a:prstGeom prst="rect">
                <a:avLst/>
              </a:prstGeom>
              <a:blipFill>
                <a:blip r:embed="rId3"/>
                <a:stretch>
                  <a:fillRect l="-28000" t="-104545" b="-15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FF4979F4-93F4-2B47-B315-939AE19E48B0}"/>
              </a:ext>
            </a:extLst>
          </p:cNvPr>
          <p:cNvGrpSpPr/>
          <p:nvPr/>
        </p:nvGrpSpPr>
        <p:grpSpPr>
          <a:xfrm>
            <a:off x="849833" y="1458074"/>
            <a:ext cx="2983023" cy="2065858"/>
            <a:chOff x="849833" y="1782507"/>
            <a:chExt cx="2983023" cy="206585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5ADB531-056B-DD4B-BAB5-9E3FFCF371DC}"/>
                </a:ext>
              </a:extLst>
            </p:cNvPr>
            <p:cNvSpPr txBox="1"/>
            <p:nvPr/>
          </p:nvSpPr>
          <p:spPr>
            <a:xfrm rot="16200000">
              <a:off x="449082" y="252178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Probability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4149803-90F9-234B-95CA-72AF480FF622}"/>
                </a:ext>
              </a:extLst>
            </p:cNvPr>
            <p:cNvGrpSpPr/>
            <p:nvPr/>
          </p:nvGrpSpPr>
          <p:grpSpPr>
            <a:xfrm>
              <a:off x="1282366" y="1782507"/>
              <a:ext cx="2550490" cy="1727304"/>
              <a:chOff x="770016" y="1782506"/>
              <a:chExt cx="3380674" cy="2289541"/>
            </a:xfrm>
          </p:grpSpPr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1F299C72-71A8-F544-8B91-7DEA2FFB9D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398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0428F2E-CD4B-EA4C-A313-F527DF99561A}"/>
                  </a:ext>
                </a:extLst>
              </p:cNvPr>
              <p:cNvSpPr/>
              <p:nvPr/>
            </p:nvSpPr>
            <p:spPr>
              <a:xfrm>
                <a:off x="1123745" y="3265323"/>
                <a:ext cx="410310" cy="80672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4188F81-EBD4-A344-9C2E-A580BBF1F2B8}"/>
                  </a:ext>
                </a:extLst>
              </p:cNvPr>
              <p:cNvSpPr/>
              <p:nvPr/>
            </p:nvSpPr>
            <p:spPr>
              <a:xfrm>
                <a:off x="1850856" y="1901553"/>
                <a:ext cx="410310" cy="217049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4394AB5A-40DE-9449-94C8-8CE3B5EB5A27}"/>
                  </a:ext>
                </a:extLst>
              </p:cNvPr>
              <p:cNvSpPr/>
              <p:nvPr/>
            </p:nvSpPr>
            <p:spPr>
              <a:xfrm>
                <a:off x="2600196" y="3945538"/>
                <a:ext cx="410310" cy="12650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B2355CE6-F13F-814D-B5D0-0812E2A567E4}"/>
                  </a:ext>
                </a:extLst>
              </p:cNvPr>
              <p:cNvSpPr/>
              <p:nvPr/>
            </p:nvSpPr>
            <p:spPr>
              <a:xfrm>
                <a:off x="3284824" y="2586101"/>
                <a:ext cx="410310" cy="148594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1F6B0FBA-E5B9-2F44-895B-BDF4BEB969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016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4BE88A6-C80E-2045-903F-AC9248AB4A4C}"/>
                </a:ext>
              </a:extLst>
            </p:cNvPr>
            <p:cNvSpPr txBox="1"/>
            <p:nvPr/>
          </p:nvSpPr>
          <p:spPr>
            <a:xfrm>
              <a:off x="1415305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X=A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F69568C-3B6D-FB43-B6BA-F23862107C89}"/>
                </a:ext>
              </a:extLst>
            </p:cNvPr>
            <p:cNvSpPr txBox="1"/>
            <p:nvPr/>
          </p:nvSpPr>
          <p:spPr>
            <a:xfrm>
              <a:off x="1961609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X=B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5CDC3F1-58F6-814F-8CE9-5E04ECE4E5F6}"/>
                </a:ext>
              </a:extLst>
            </p:cNvPr>
            <p:cNvSpPr txBox="1"/>
            <p:nvPr/>
          </p:nvSpPr>
          <p:spPr>
            <a:xfrm>
              <a:off x="252357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X=C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B18528C-ADAE-D84B-B9C3-77206339FEE4}"/>
                </a:ext>
              </a:extLst>
            </p:cNvPr>
            <p:cNvSpPr txBox="1"/>
            <p:nvPr/>
          </p:nvSpPr>
          <p:spPr>
            <a:xfrm>
              <a:off x="303822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X=D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F38E51E-8652-854C-9D81-3D94BAB3F41F}"/>
              </a:ext>
            </a:extLst>
          </p:cNvPr>
          <p:cNvGrpSpPr/>
          <p:nvPr/>
        </p:nvGrpSpPr>
        <p:grpSpPr>
          <a:xfrm>
            <a:off x="4721445" y="1352550"/>
            <a:ext cx="3244634" cy="2171382"/>
            <a:chOff x="4721445" y="1676983"/>
            <a:chExt cx="3244634" cy="217138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57ECD14-2F3E-4248-9404-25E6349B8270}"/>
                </a:ext>
              </a:extLst>
            </p:cNvPr>
            <p:cNvSpPr txBox="1"/>
            <p:nvPr/>
          </p:nvSpPr>
          <p:spPr>
            <a:xfrm rot="16200000">
              <a:off x="4044657" y="2353771"/>
              <a:ext cx="19383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Probability Density </a:t>
              </a:r>
            </a:p>
            <a:p>
              <a:pPr algn="ctr"/>
              <a:r>
                <a:rPr lang="en-US" sz="1600" dirty="0"/>
                <a:t>Function (</a:t>
              </a:r>
              <a:r>
                <a:rPr lang="en-US" sz="1600" b="1" dirty="0"/>
                <a:t>PDF</a:t>
              </a:r>
              <a:r>
                <a:rPr lang="en-US" sz="1600" dirty="0"/>
                <a:t>)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86368AD-23BB-E54C-81C7-318991BDA133}"/>
                </a:ext>
              </a:extLst>
            </p:cNvPr>
            <p:cNvGrpSpPr/>
            <p:nvPr/>
          </p:nvGrpSpPr>
          <p:grpSpPr>
            <a:xfrm>
              <a:off x="5415589" y="1782507"/>
              <a:ext cx="2550490" cy="1727304"/>
              <a:chOff x="5515523" y="1782506"/>
              <a:chExt cx="3380674" cy="2289541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A3967947-4B87-9E4D-B2DB-B532D5E8FF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59786" y="1875668"/>
                <a:ext cx="3197970" cy="2161603"/>
              </a:xfrm>
              <a:prstGeom prst="rect">
                <a:avLst/>
              </a:prstGeom>
            </p:spPr>
          </p:pic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21083AE7-30A3-5C49-A673-15646E1856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24905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9D729640-82E5-A84A-9B0F-AD7BCC38D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15523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3870DDE-4344-4348-A87F-E41C944DA8FB}"/>
                </a:ext>
              </a:extLst>
            </p:cNvPr>
            <p:cNvSpPr txBox="1"/>
            <p:nvPr/>
          </p:nvSpPr>
          <p:spPr>
            <a:xfrm>
              <a:off x="6530373" y="3509811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0849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FFD2-938D-994E-9C7C-1595B8D43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vs. Probability Density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434A17-B164-D545-9B7D-A08D38C59D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9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68D2512-8962-874F-A842-0197E516F981}"/>
              </a:ext>
            </a:extLst>
          </p:cNvPr>
          <p:cNvGrpSpPr/>
          <p:nvPr/>
        </p:nvGrpSpPr>
        <p:grpSpPr>
          <a:xfrm>
            <a:off x="849833" y="1458074"/>
            <a:ext cx="2983023" cy="2065858"/>
            <a:chOff x="849833" y="1782507"/>
            <a:chExt cx="2983023" cy="206585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B45B753-61C6-CD4C-9C8F-E440A211B6F4}"/>
                </a:ext>
              </a:extLst>
            </p:cNvPr>
            <p:cNvSpPr txBox="1"/>
            <p:nvPr/>
          </p:nvSpPr>
          <p:spPr>
            <a:xfrm rot="16200000">
              <a:off x="449082" y="2521788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Probability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C320F6D-24F4-1C4E-BB38-4586ED970553}"/>
                </a:ext>
              </a:extLst>
            </p:cNvPr>
            <p:cNvGrpSpPr/>
            <p:nvPr/>
          </p:nvGrpSpPr>
          <p:grpSpPr>
            <a:xfrm>
              <a:off x="1282366" y="1782507"/>
              <a:ext cx="2550490" cy="1727304"/>
              <a:chOff x="770016" y="1782506"/>
              <a:chExt cx="3380674" cy="2289541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73E5BD12-D538-E94B-99FE-1EDBF9E10E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9398" y="1782506"/>
                <a:ext cx="0" cy="228954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E6D1857-178A-4646-947A-7BB279BA0591}"/>
                  </a:ext>
                </a:extLst>
              </p:cNvPr>
              <p:cNvSpPr/>
              <p:nvPr/>
            </p:nvSpPr>
            <p:spPr>
              <a:xfrm>
                <a:off x="1123745" y="3265323"/>
                <a:ext cx="410310" cy="80672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6BB5CE7-EA6D-5D44-A5DE-BBC58D3012BB}"/>
                  </a:ext>
                </a:extLst>
              </p:cNvPr>
              <p:cNvSpPr/>
              <p:nvPr/>
            </p:nvSpPr>
            <p:spPr>
              <a:xfrm>
                <a:off x="1850856" y="1901553"/>
                <a:ext cx="410310" cy="217049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B030379-7EE7-6C48-B4A4-AC7EB8DADD0A}"/>
                  </a:ext>
                </a:extLst>
              </p:cNvPr>
              <p:cNvSpPr/>
              <p:nvPr/>
            </p:nvSpPr>
            <p:spPr>
              <a:xfrm>
                <a:off x="2600196" y="3945538"/>
                <a:ext cx="410310" cy="12650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F52417F-9878-9343-81A2-1B0186C59CDD}"/>
                  </a:ext>
                </a:extLst>
              </p:cNvPr>
              <p:cNvSpPr/>
              <p:nvPr/>
            </p:nvSpPr>
            <p:spPr>
              <a:xfrm>
                <a:off x="3284824" y="2586101"/>
                <a:ext cx="410310" cy="148594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EA3BEAC8-8D08-AF43-8572-1A20FD40E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016" y="4072047"/>
                <a:ext cx="3380674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355CBD-1AA6-D44F-9FF9-58F7F078E968}"/>
                </a:ext>
              </a:extLst>
            </p:cNvPr>
            <p:cNvSpPr txBox="1"/>
            <p:nvPr/>
          </p:nvSpPr>
          <p:spPr>
            <a:xfrm>
              <a:off x="1415305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F0607AC-C607-9640-B6DC-9549A2F41A57}"/>
                </a:ext>
              </a:extLst>
            </p:cNvPr>
            <p:cNvSpPr txBox="1"/>
            <p:nvPr/>
          </p:nvSpPr>
          <p:spPr>
            <a:xfrm>
              <a:off x="1961609" y="3509811"/>
              <a:ext cx="5774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X=B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C773BA-EDF3-6140-90CF-421D3A3B34E9}"/>
                </a:ext>
              </a:extLst>
            </p:cNvPr>
            <p:cNvSpPr txBox="1"/>
            <p:nvPr/>
          </p:nvSpPr>
          <p:spPr>
            <a:xfrm>
              <a:off x="252357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X=C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0DB88BD-2BC0-E647-8E28-EDBED9A09608}"/>
                </a:ext>
              </a:extLst>
            </p:cNvPr>
            <p:cNvSpPr txBox="1"/>
            <p:nvPr/>
          </p:nvSpPr>
          <p:spPr>
            <a:xfrm>
              <a:off x="3038226" y="3509811"/>
              <a:ext cx="5886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X=D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B2BBFB66-E26B-BA44-8E67-C8F7B250F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982" y="1528358"/>
            <a:ext cx="2412652" cy="163078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3598A73-FD63-3847-8995-7D857EA7906C}"/>
              </a:ext>
            </a:extLst>
          </p:cNvPr>
          <p:cNvCxnSpPr>
            <a:cxnSpLocks/>
          </p:cNvCxnSpPr>
          <p:nvPr/>
        </p:nvCxnSpPr>
        <p:spPr>
          <a:xfrm flipV="1">
            <a:off x="5422667" y="1458074"/>
            <a:ext cx="0" cy="17273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4C35073-DB7D-4947-95A7-E6B4A2B8312F}"/>
              </a:ext>
            </a:extLst>
          </p:cNvPr>
          <p:cNvCxnSpPr>
            <a:cxnSpLocks/>
          </p:cNvCxnSpPr>
          <p:nvPr/>
        </p:nvCxnSpPr>
        <p:spPr>
          <a:xfrm>
            <a:off x="5415589" y="3185378"/>
            <a:ext cx="255049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AC31198-A4EC-BB46-B115-D6BAD658EA97}"/>
              </a:ext>
            </a:extLst>
          </p:cNvPr>
          <p:cNvSpPr txBox="1"/>
          <p:nvPr/>
        </p:nvSpPr>
        <p:spPr>
          <a:xfrm rot="16200000">
            <a:off x="4044657" y="2029338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Probability Density </a:t>
            </a:r>
          </a:p>
          <a:p>
            <a:pPr algn="ctr"/>
            <a:r>
              <a:rPr lang="en-US" sz="1600" dirty="0"/>
              <a:t>Function (</a:t>
            </a:r>
            <a:r>
              <a:rPr lang="en-US" sz="1600" b="1" dirty="0"/>
              <a:t>PDF</a:t>
            </a:r>
            <a:r>
              <a:rPr lang="en-US" sz="1600" dirty="0"/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D5393A-1EC5-AF42-BCBE-0BE5077FCDC2}"/>
              </a:ext>
            </a:extLst>
          </p:cNvPr>
          <p:cNvSpPr txBox="1"/>
          <p:nvPr/>
        </p:nvSpPr>
        <p:spPr>
          <a:xfrm>
            <a:off x="6019800" y="3185378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X=a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EDC3D89-8223-F649-A2E3-3CE88F058A58}"/>
                  </a:ext>
                </a:extLst>
              </p:cNvPr>
              <p:cNvSpPr txBox="1"/>
              <p:nvPr/>
            </p:nvSpPr>
            <p:spPr>
              <a:xfrm>
                <a:off x="2012397" y="4141819"/>
                <a:ext cx="109042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EDC3D89-8223-F649-A2E3-3CE88F058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397" y="4141819"/>
                <a:ext cx="1090427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E9DCEF6-56E1-D641-BB2B-089993AC64D0}"/>
              </a:ext>
            </a:extLst>
          </p:cNvPr>
          <p:cNvCxnSpPr>
            <a:cxnSpLocks/>
            <a:endCxn id="9" idx="0"/>
          </p:cNvCxnSpPr>
          <p:nvPr/>
        </p:nvCxnSpPr>
        <p:spPr>
          <a:xfrm flipV="1">
            <a:off x="1289444" y="1547887"/>
            <a:ext cx="963119" cy="36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897D4EB-8407-7F4B-8AC6-6F1C4457D9A0}"/>
              </a:ext>
            </a:extLst>
          </p:cNvPr>
          <p:cNvCxnSpPr>
            <a:cxnSpLocks/>
            <a:stCxn id="9" idx="0"/>
            <a:endCxn id="27" idx="0"/>
          </p:cNvCxnSpPr>
          <p:nvPr/>
        </p:nvCxnSpPr>
        <p:spPr>
          <a:xfrm flipH="1">
            <a:off x="2250310" y="1547887"/>
            <a:ext cx="2253" cy="163749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4BCC3B-7FBC-944C-A3F1-66FA764BE7E0}"/>
                  </a:ext>
                </a:extLst>
              </p:cNvPr>
              <p:cNvSpPr txBox="1"/>
              <p:nvPr/>
            </p:nvSpPr>
            <p:spPr>
              <a:xfrm>
                <a:off x="5985128" y="4141819"/>
                <a:ext cx="14114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F4BCC3B-7FBC-944C-A3F1-66FA764BE7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5128" y="4141819"/>
                <a:ext cx="1411412" cy="338554"/>
              </a:xfrm>
              <a:prstGeom prst="rect">
                <a:avLst/>
              </a:prstGeom>
              <a:blipFill>
                <a:blip r:embed="rId4"/>
                <a:stretch>
                  <a:fillRect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0FEC8E5-A242-E347-BB7A-CF695B67C37B}"/>
              </a:ext>
            </a:extLst>
          </p:cNvPr>
          <p:cNvCxnSpPr>
            <a:cxnSpLocks/>
          </p:cNvCxnSpPr>
          <p:nvPr/>
        </p:nvCxnSpPr>
        <p:spPr>
          <a:xfrm>
            <a:off x="6322347" y="1885950"/>
            <a:ext cx="1" cy="129942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FABC1C9-01A8-814D-9A5E-04DE09C573FB}"/>
              </a:ext>
            </a:extLst>
          </p:cNvPr>
          <p:cNvCxnSpPr>
            <a:cxnSpLocks/>
          </p:cNvCxnSpPr>
          <p:nvPr/>
        </p:nvCxnSpPr>
        <p:spPr>
          <a:xfrm>
            <a:off x="5404105" y="1885950"/>
            <a:ext cx="916792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295278"/>
      </p:ext>
    </p:extLst>
  </p:cSld>
  <p:clrMapOvr>
    <a:masterClrMapping/>
  </p:clrMapOvr>
</p:sld>
</file>

<file path=ppt/theme/theme1.xml><?xml version="1.0" encoding="utf-8"?>
<a:theme xmlns:a="http://schemas.openxmlformats.org/drawingml/2006/main" name="16-9 White Backgrou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6705</TotalTime>
  <Words>1184</Words>
  <Application>Microsoft Macintosh PowerPoint</Application>
  <PresentationFormat>On-screen Show (16:9)</PresentationFormat>
  <Paragraphs>327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Arial Black</vt:lpstr>
      <vt:lpstr>Calibri</vt:lpstr>
      <vt:lpstr>Cambria Math</vt:lpstr>
      <vt:lpstr>16-9 White Backgroud</vt:lpstr>
      <vt:lpstr>PowerPoint Presentation</vt:lpstr>
      <vt:lpstr>Learning Objectives</vt:lpstr>
      <vt:lpstr>Course Topics Map</vt:lpstr>
      <vt:lpstr>Random Variables</vt:lpstr>
      <vt:lpstr>Discrete &amp; Continuous Random Variables</vt:lpstr>
      <vt:lpstr>Discrete &amp; Continuous Random Variables</vt:lpstr>
      <vt:lpstr>Probability Mass = Probability</vt:lpstr>
      <vt:lpstr>Sum of all possible probabilities = 1</vt:lpstr>
      <vt:lpstr>Probability vs. Probability Density</vt:lpstr>
      <vt:lpstr>Probability vs. Probability Density</vt:lpstr>
      <vt:lpstr>Probability vs. Probability Density</vt:lpstr>
      <vt:lpstr>Cumulative Density Function (CDF)</vt:lpstr>
      <vt:lpstr>Survival Function</vt:lpstr>
      <vt:lpstr>Some common measures of distributions </vt:lpstr>
      <vt:lpstr>Mean (μ)</vt:lpstr>
      <vt:lpstr>Variance (σ^2) about mean</vt:lpstr>
      <vt:lpstr>Sample mean (x ̅) and variance (s^2)</vt:lpstr>
      <vt:lpstr>Four types of distributions you should know</vt:lpstr>
      <vt:lpstr>Normal Distribution</vt:lpstr>
      <vt:lpstr>Standard Normal Distribution (μ=0,σ=1)</vt:lpstr>
      <vt:lpstr>Exponential Distribution</vt:lpstr>
      <vt:lpstr>Poisson Distribution</vt:lpstr>
      <vt:lpstr>Binomial Distribution</vt:lpstr>
      <vt:lpstr>What’s so great about using a probability distribution to describe your data?</vt:lpstr>
      <vt:lpstr>Population vs. Sample</vt:lpstr>
      <vt:lpstr>Population vs. Sample</vt:lpstr>
      <vt:lpstr>Sampling Distribution</vt:lpstr>
      <vt:lpstr>Central Limit Theorem</vt:lpstr>
      <vt:lpstr>Central Limit Theorem</vt:lpstr>
      <vt:lpstr>Normal-ish distributions are everywhere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subject/>
  <dc:creator>University Marketing and Creative Services</dc:creator>
  <cp:keywords/>
  <dc:description/>
  <cp:lastModifiedBy>Goldschen, Marcel</cp:lastModifiedBy>
  <cp:revision>555</cp:revision>
  <cp:lastPrinted>2011-01-24T02:49:42Z</cp:lastPrinted>
  <dcterms:created xsi:type="dcterms:W3CDTF">2011-06-30T15:04:08Z</dcterms:created>
  <dcterms:modified xsi:type="dcterms:W3CDTF">2022-02-09T23:25:50Z</dcterms:modified>
  <cp:category/>
</cp:coreProperties>
</file>